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5" r:id="rId2"/>
    <p:sldId id="543" r:id="rId3"/>
    <p:sldId id="557" r:id="rId4"/>
    <p:sldId id="488" r:id="rId5"/>
    <p:sldId id="539" r:id="rId6"/>
    <p:sldId id="527" r:id="rId7"/>
    <p:sldId id="544" r:id="rId8"/>
    <p:sldId id="547" r:id="rId9"/>
    <p:sldId id="545" r:id="rId10"/>
    <p:sldId id="548" r:id="rId11"/>
    <p:sldId id="562" r:id="rId12"/>
    <p:sldId id="528" r:id="rId13"/>
    <p:sldId id="529" r:id="rId14"/>
    <p:sldId id="530" r:id="rId15"/>
    <p:sldId id="531" r:id="rId16"/>
    <p:sldId id="535" r:id="rId17"/>
    <p:sldId id="537" r:id="rId18"/>
    <p:sldId id="532" r:id="rId19"/>
    <p:sldId id="533" r:id="rId20"/>
    <p:sldId id="563" r:id="rId21"/>
    <p:sldId id="526" r:id="rId22"/>
    <p:sldId id="534" r:id="rId23"/>
    <p:sldId id="554" r:id="rId24"/>
    <p:sldId id="560" r:id="rId25"/>
    <p:sldId id="558" r:id="rId26"/>
    <p:sldId id="559" r:id="rId27"/>
    <p:sldId id="556" r:id="rId28"/>
    <p:sldId id="553" r:id="rId29"/>
    <p:sldId id="564" r:id="rId30"/>
    <p:sldId id="538" r:id="rId31"/>
    <p:sldId id="569" r:id="rId32"/>
    <p:sldId id="570" r:id="rId33"/>
    <p:sldId id="571" r:id="rId34"/>
    <p:sldId id="572" r:id="rId35"/>
    <p:sldId id="565" r:id="rId36"/>
    <p:sldId id="566" r:id="rId37"/>
    <p:sldId id="567" r:id="rId38"/>
    <p:sldId id="580" r:id="rId39"/>
    <p:sldId id="576" r:id="rId40"/>
    <p:sldId id="568" r:id="rId41"/>
    <p:sldId id="575" r:id="rId42"/>
    <p:sldId id="573" r:id="rId43"/>
    <p:sldId id="577" r:id="rId44"/>
    <p:sldId id="578" r:id="rId45"/>
    <p:sldId id="579" r:id="rId46"/>
    <p:sldId id="549" r:id="rId47"/>
    <p:sldId id="581" r:id="rId48"/>
    <p:sldId id="574" r:id="rId49"/>
    <p:sldId id="582" r:id="rId50"/>
    <p:sldId id="523" r:id="rId51"/>
    <p:sldId id="480" r:id="rId52"/>
    <p:sldId id="490" r:id="rId53"/>
    <p:sldId id="561" r:id="rId54"/>
  </p:sldIdLst>
  <p:sldSz cx="9144000" cy="6858000" type="screen4x3"/>
  <p:notesSz cx="6858000" cy="9144000"/>
  <p:custDataLst>
    <p:tags r:id="rId5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26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  <p:cmAuthor id="1" name="Marcus Cramer" initials="MC" lastIdx="9" clrIdx="1">
    <p:extLst/>
  </p:cmAuthor>
  <p:cmAuthor id="2" name="Martin Wölck" initials="" lastIdx="48" clrIdx="2"/>
  <p:cmAuthor id="3" name="Martin Wö" initials="MW" lastIdx="21" clrIdx="3">
    <p:extLst/>
  </p:cmAuthor>
  <p:cmAuthor id="4" name="Johannes Berger" initials="JB" lastIdx="5" clrIdx="4"/>
  <p:cmAuthor id="5" name="Herr Johannes Berger" initials="HJB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852339"/>
    <a:srgbClr val="000000"/>
    <a:srgbClr val="D9D9D9"/>
    <a:srgbClr val="8797A3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4" autoAdjust="0"/>
    <p:restoredTop sz="89892" autoAdjust="0"/>
  </p:normalViewPr>
  <p:slideViewPr>
    <p:cSldViewPr>
      <p:cViewPr>
        <p:scale>
          <a:sx n="50" d="100"/>
          <a:sy n="50" d="100"/>
        </p:scale>
        <p:origin x="621" y="230"/>
      </p:cViewPr>
      <p:guideLst>
        <p:guide pos="226"/>
        <p:guide pos="5534"/>
        <p:guide orient="horz" pos="3657"/>
        <p:guide pos="2880"/>
        <p:guide orient="horz" pos="10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5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3.04066894716838E-3"/>
                  <c:y val="-0.278793735783070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3.04066894716838E-3"/>
                  <c:y val="-0.265975632988447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1.1148990678859001E-16"/>
                  <c:y val="-0.217907747508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  <c:pt idx="9">
                  <c:v>Actual numeric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1934</c:v>
                </c:pt>
                <c:pt idx="1">
                  <c:v>1932</c:v>
                </c:pt>
                <c:pt idx="2">
                  <c:v>1924</c:v>
                </c:pt>
                <c:pt idx="3">
                  <c:v>1857</c:v>
                </c:pt>
                <c:pt idx="4">
                  <c:v>1841</c:v>
                </c:pt>
                <c:pt idx="5">
                  <c:v>1824</c:v>
                </c:pt>
                <c:pt idx="6">
                  <c:v>1824</c:v>
                </c:pt>
                <c:pt idx="7">
                  <c:v>1775</c:v>
                </c:pt>
                <c:pt idx="8">
                  <c:v>1427</c:v>
                </c:pt>
                <c:pt idx="9">
                  <c:v>1427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1.52033447358419E-3"/>
                  <c:y val="-8.13785516300817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  <c:pt idx="9">
                  <c:v>Actual numeric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8</c:v>
                </c:pt>
                <c:pt idx="3">
                  <c:v>67</c:v>
                </c:pt>
                <c:pt idx="4">
                  <c:v>16</c:v>
                </c:pt>
                <c:pt idx="5">
                  <c:v>17</c:v>
                </c:pt>
                <c:pt idx="6">
                  <c:v>0</c:v>
                </c:pt>
                <c:pt idx="7">
                  <c:v>49</c:v>
                </c:pt>
                <c:pt idx="8">
                  <c:v>348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5365608"/>
        <c:axId val="475366000"/>
      </c:barChart>
      <c:catAx>
        <c:axId val="475365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366000"/>
        <c:crosses val="autoZero"/>
        <c:auto val="1"/>
        <c:lblAlgn val="ctr"/>
        <c:lblOffset val="100"/>
        <c:noMultiLvlLbl val="0"/>
      </c:catAx>
      <c:valAx>
        <c:axId val="47536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365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Tabelle1!$A$2:$A$8</c:f>
              <c:strCache>
                <c:ptCount val="7"/>
                <c:pt idx="0">
                  <c:v>Bayes Classification</c:v>
                </c:pt>
                <c:pt idx="1">
                  <c:v>Random Forest</c:v>
                </c:pt>
                <c:pt idx="2">
                  <c:v>Deep Learning</c:v>
                </c:pt>
                <c:pt idx="3">
                  <c:v>Support Vector Machines</c:v>
                </c:pt>
                <c:pt idx="4">
                  <c:v>Neural Networks</c:v>
                </c:pt>
                <c:pt idx="5">
                  <c:v>Trees</c:v>
                </c:pt>
                <c:pt idx="6">
                  <c:v>Regression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127</c:v>
                </c:pt>
                <c:pt idx="1">
                  <c:v>196</c:v>
                </c:pt>
                <c:pt idx="2">
                  <c:v>345</c:v>
                </c:pt>
                <c:pt idx="3">
                  <c:v>503</c:v>
                </c:pt>
                <c:pt idx="4">
                  <c:v>999</c:v>
                </c:pt>
                <c:pt idx="5">
                  <c:v>1350</c:v>
                </c:pt>
                <c:pt idx="6">
                  <c:v>1591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92007408"/>
        <c:axId val="471518248"/>
      </c:barChart>
      <c:catAx>
        <c:axId val="392007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518248"/>
        <c:crosses val="autoZero"/>
        <c:auto val="1"/>
        <c:lblAlgn val="ctr"/>
        <c:lblOffset val="100"/>
        <c:noMultiLvlLbl val="0"/>
      </c:catAx>
      <c:valAx>
        <c:axId val="471518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0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10.01.2017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10.01.2017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14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r>
              <a:rPr lang="en-US" baseline="0" dirty="0" smtClean="0"/>
              <a:t> controls predictive power,</a:t>
            </a:r>
          </a:p>
          <a:p>
            <a:r>
              <a:rPr lang="en-US" dirty="0" smtClean="0"/>
              <a:t>Complexity prevents</a:t>
            </a:r>
            <a:r>
              <a:rPr lang="en-US" baseline="0" dirty="0" smtClean="0"/>
              <a:t> 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03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P(TP)=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 of detection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sensitivity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equal to the probability that a classifier will rank a randomly chosen positive instance higher than a randomly chosen negative one (assuming 'positive' ranks higher than 'negative')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94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97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24.07.2014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1484784"/>
            <a:ext cx="6264695" cy="86409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err="1" smtClean="0"/>
              <a:t>Endpräsentation</a:t>
            </a:r>
            <a:endParaRPr lang="en-US" noProof="0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2016-10-26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44007" y="1484783"/>
            <a:ext cx="4142805" cy="479747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right,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right,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dirty="0" smtClean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328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1"/>
            <a:ext cx="8353425" cy="4014600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 lIns="90000"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lang="en-US" sz="2200" b="0" kern="1200" noProof="0" dirty="0" smtClean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 baseline="0"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, 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Picture (optional)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6713" y="4460875"/>
            <a:ext cx="8309743" cy="480293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644007" y="1484783"/>
            <a:ext cx="4142805" cy="479747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0800389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think-cell Folie" r:id="rId18" imgW="344" imgH="341" progId="TCLayout.ActiveDocument.1">
                  <p:embed/>
                </p:oleObj>
              </mc:Choice>
              <mc:Fallback>
                <p:oleObj name="think-cell Folie" r:id="rId18" imgW="344" imgH="34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Final Presentation AML-R</a:t>
            </a:r>
          </a:p>
          <a:p>
            <a:pPr>
              <a:spcAft>
                <a:spcPts val="300"/>
              </a:spcAft>
            </a:pPr>
            <a:r>
              <a:rPr lang="de-DE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Marcus Cramer, Markus </a:t>
            </a:r>
            <a:r>
              <a:rPr lang="de-DE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Heuchert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2017-01-17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  <p:sldLayoutId id="2147483665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21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21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21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21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Final </a:t>
            </a:r>
            <a:r>
              <a:rPr lang="de-DE" dirty="0" err="1" smtClean="0"/>
              <a:t>seminar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(AML-R)</a:t>
            </a:r>
          </a:p>
          <a:p>
            <a:endParaRPr lang="de-DE" dirty="0"/>
          </a:p>
          <a:p>
            <a:r>
              <a:rPr lang="de-DE" dirty="0" smtClean="0"/>
              <a:t>Marcus Cramer, Markus </a:t>
            </a:r>
            <a:r>
              <a:rPr lang="de-DE" dirty="0" err="1" smtClean="0"/>
              <a:t>Heuchert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484784"/>
            <a:ext cx="7380820" cy="864096"/>
          </a:xfrm>
        </p:spPr>
        <p:txBody>
          <a:bodyPr/>
          <a:lstStyle/>
          <a:p>
            <a:r>
              <a:rPr lang="de-DE" dirty="0" err="1" smtClean="0"/>
              <a:t>Springleaf</a:t>
            </a:r>
            <a:r>
              <a:rPr lang="de-DE" dirty="0" smtClean="0"/>
              <a:t> </a:t>
            </a:r>
            <a:r>
              <a:rPr lang="de-DE" dirty="0" err="1" smtClean="0"/>
              <a:t>marketing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7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"/>
    </mc:Choice>
    <mc:Fallback xmlns="">
      <p:transition xmlns:p14="http://schemas.microsoft.com/office/powerpoint/2010/main" spd="slow" advTm="44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years (2/16 features)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 of years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FOR different </a:t>
            </a:r>
            <a:r>
              <a:rPr lang="de-DE" dirty="0" err="1" smtClean="0"/>
              <a:t>Years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3825044"/>
            <a:ext cx="2520000" cy="222295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728000"/>
            <a:ext cx="2520000" cy="22410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3825044"/>
            <a:ext cx="2520000" cy="222295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30" y="1728000"/>
            <a:ext cx="2520000" cy="20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" name="Picture Placeholder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"/>
          <a:stretch/>
        </p:blipFill>
        <p:spPr>
          <a:xfrm>
            <a:off x="358775" y="2564904"/>
            <a:ext cx="8425693" cy="28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Different NA encodings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825" y="1700213"/>
            <a:ext cx="8407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Obvious NAs: -1 (all other values positive), [], blank</a:t>
            </a:r>
          </a:p>
          <a:p>
            <a:r>
              <a:rPr lang="en-US" sz="1600" dirty="0" smtClean="0"/>
              <a:t>More sophisticated: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Find columns with negative mean of unique values and remove outliers -&gt; results in positive mean of unique values -&gt; outlier = -99999 -&gt; NA encoding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Take mean of unique values and mean of unique values minus one extremum on both sides -&gt; if first value is more than 10 times higher than second value, we probably have an illogically high maximum value -&gt; this is the case for 1+e09, 9999, 99, 100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Sometimes, the second highest value also seems to be some sort of NA encoding (same approach as above but removed second maximum too) -&gt; 9996, 9998, 98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For other columns, a couple of extreme outliers exist. The maximum of extreme outliers is 5 values, which are more than 10000 times higher than the rest in the same column -&gt; 999999999, 999999998, 999999997, 999999996, 999999995, 999999994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Everything double checked for plausibility with random manual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Made sure that data is unlikely to be factors (then these encodings might stand for sensible values)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Beautify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9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Numerical/</a:t>
            </a:r>
            <a:r>
              <a:rPr lang="en-US" dirty="0" err="1" smtClean="0"/>
              <a:t>categ</a:t>
            </a:r>
            <a:r>
              <a:rPr lang="en-US" dirty="0" smtClean="0"/>
              <a:t>. values hard to differentiate via “elbow-criterion”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(&lt;101)</a:t>
              </a:r>
              <a:endParaRPr lang="en-US" sz="14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79921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Elbow criterion applied to variances of unique values more insightful?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Var. between unique values (lowest 500)</a:t>
              </a:r>
              <a:r>
                <a:rPr lang="en-US" sz="1400" b="1" baseline="30000" dirty="0" smtClean="0"/>
                <a:t>1</a:t>
              </a:r>
              <a:endParaRPr lang="en-US" sz="1400" b="1" baseline="300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Var. between unique values (200-400)</a:t>
              </a:r>
              <a:endParaRPr lang="en-US" sz="1400" b="1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2084194" y="3993934"/>
            <a:ext cx="972108" cy="75608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17315" y="3575455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Elbow?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201204" y="2736681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88324" y="2168885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90201" y="234103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Elbows?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4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Highest</a:t>
            </a:r>
            <a:r>
              <a:rPr lang="de-DE" sz="1400" dirty="0" smtClean="0"/>
              <a:t> </a:t>
            </a:r>
            <a:r>
              <a:rPr lang="de-DE" sz="1400" dirty="0" err="1" smtClean="0"/>
              <a:t>difference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357.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358. </a:t>
            </a:r>
            <a:r>
              <a:rPr lang="de-DE" sz="1400" dirty="0" err="1" smtClean="0"/>
              <a:t>attribute</a:t>
            </a:r>
            <a:r>
              <a:rPr lang="de-DE" sz="1400" dirty="0" smtClean="0"/>
              <a:t>.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therefore</a:t>
            </a:r>
            <a:r>
              <a:rPr lang="de-DE" sz="1400" dirty="0" smtClean="0"/>
              <a:t> </a:t>
            </a:r>
            <a:r>
              <a:rPr lang="de-DE" sz="1400" dirty="0" err="1" smtClean="0"/>
              <a:t>assume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1-357 (</a:t>
            </a:r>
            <a:r>
              <a:rPr lang="de-DE" sz="1400" dirty="0" err="1" smtClean="0"/>
              <a:t>sorted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r>
              <a:rPr lang="de-DE" sz="1400" dirty="0" smtClean="0"/>
              <a:t> </a:t>
            </a:r>
            <a:r>
              <a:rPr lang="de-DE" sz="1400" dirty="0" err="1" smtClean="0"/>
              <a:t>variance</a:t>
            </a:r>
            <a:r>
              <a:rPr lang="de-DE" sz="1400" dirty="0" smtClean="0"/>
              <a:t>)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candidates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.  </a:t>
            </a:r>
            <a:endParaRPr lang="en-US" sz="1400" dirty="0"/>
          </a:p>
        </p:txBody>
      </p:sp>
      <p:sp>
        <p:nvSpPr>
          <p:cNvPr id="28" name="Oval 27"/>
          <p:cNvSpPr/>
          <p:nvPr/>
        </p:nvSpPr>
        <p:spPr>
          <a:xfrm>
            <a:off x="6984268" y="3099068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1) Where the number of unique </a:t>
            </a:r>
            <a:r>
              <a:rPr lang="en-US" smtClean="0"/>
              <a:t>values is less than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1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Reapplying this to the number of unique values reveals drastic elbow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grpSp>
        <p:nvGrpSpPr>
          <p:cNvPr id="1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348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likely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just a </a:t>
            </a:r>
            <a:r>
              <a:rPr lang="de-DE" sz="1400" dirty="0" err="1" smtClean="0"/>
              <a:t>rough</a:t>
            </a:r>
            <a:r>
              <a:rPr lang="de-DE" sz="1400" dirty="0" smtClean="0"/>
              <a:t> </a:t>
            </a:r>
            <a:r>
              <a:rPr lang="de-DE" sz="1400" dirty="0" err="1" smtClean="0"/>
              <a:t>estimate</a:t>
            </a:r>
            <a:r>
              <a:rPr lang="de-DE" sz="1400" dirty="0" smtClean="0"/>
              <a:t>, </a:t>
            </a:r>
            <a:r>
              <a:rPr lang="de-DE" sz="1400" dirty="0" err="1" smtClean="0"/>
              <a:t>however</a:t>
            </a:r>
            <a:r>
              <a:rPr lang="de-DE" sz="1400" dirty="0" smtClean="0"/>
              <a:t>,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meaning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unknown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3275856" y="4215192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51880" y="3795966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Elbow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1999" y="2624715"/>
            <a:ext cx="4213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Highest gap between 348 and 349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348 attributes have less than 23 unique 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348 attributes likely to be factors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4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Number of unique values for strings differs greatly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348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likely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just a </a:t>
            </a:r>
            <a:r>
              <a:rPr lang="de-DE" sz="1400" dirty="0" err="1" smtClean="0"/>
              <a:t>rough</a:t>
            </a:r>
            <a:r>
              <a:rPr lang="de-DE" sz="1400" dirty="0" smtClean="0"/>
              <a:t> </a:t>
            </a:r>
            <a:r>
              <a:rPr lang="de-DE" sz="1400" dirty="0" err="1" smtClean="0"/>
              <a:t>estimate</a:t>
            </a:r>
            <a:r>
              <a:rPr lang="de-DE" sz="1400" dirty="0" smtClean="0"/>
              <a:t>, </a:t>
            </a:r>
            <a:r>
              <a:rPr lang="de-DE" sz="1400" dirty="0" err="1" smtClean="0"/>
              <a:t>however</a:t>
            </a:r>
            <a:r>
              <a:rPr lang="de-DE" sz="1400" dirty="0" smtClean="0"/>
              <a:t>,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meaning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unknown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11660" y="2008585"/>
            <a:ext cx="421058" cy="264455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30802" y="245602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Cities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051720" y="4401108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3708568"/>
            <a:ext cx="972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 states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00342" y="4113076"/>
            <a:ext cx="411518" cy="5739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88412" y="4355427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03962" y="3588297"/>
            <a:ext cx="153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Job descriptions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771800" y="2312876"/>
            <a:ext cx="1224136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67944" y="2008585"/>
            <a:ext cx="291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detailed, high chance of overfitting (and </a:t>
            </a:r>
            <a:r>
              <a:rPr lang="en-US" smtClean="0"/>
              <a:t>already included in US states)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888000" y="3561970"/>
            <a:ext cx="683999" cy="3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75817" y="3058207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detailed, high chance of overfitting)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727684" y="4437112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5"/>
          </p:cNvCxnSpPr>
          <p:nvPr/>
        </p:nvCxnSpPr>
        <p:spPr>
          <a:xfrm>
            <a:off x="2078937" y="4742603"/>
            <a:ext cx="1809063" cy="23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60775" y="4671806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99.99% NA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1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No Job description or city stands out in terms of total occurrences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Some attributes with absolute </a:t>
            </a:r>
            <a:r>
              <a:rPr lang="en-US" dirty="0" err="1" smtClean="0"/>
              <a:t>pearson</a:t>
            </a:r>
            <a:r>
              <a:rPr lang="en-US" dirty="0" smtClean="0"/>
              <a:t> correlation of 1 discovered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Correlations between all </a:t>
              </a:r>
              <a:r>
                <a:rPr lang="en-US" sz="1400" b="1" dirty="0" err="1" smtClean="0"/>
                <a:t>atts</a:t>
              </a:r>
              <a:r>
                <a:rPr lang="en-US" sz="1400" b="1" dirty="0" smtClean="0"/>
                <a:t>. (ordered)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5000 lowest and highest correlations</a:t>
              </a:r>
              <a:endParaRPr lang="en-US" sz="1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Similar picture for spearman rank correlations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Correlations between all </a:t>
              </a:r>
              <a:r>
                <a:rPr lang="en-US" sz="1400" b="1" dirty="0" err="1" smtClean="0"/>
                <a:t>atts</a:t>
              </a:r>
              <a:r>
                <a:rPr lang="en-US" sz="1400" b="1" dirty="0" smtClean="0"/>
                <a:t>. (ordered)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  <a:r>
                <a:rPr lang="en-US" sz="1400" b="1" smtClean="0"/>
                <a:t>000 </a:t>
              </a:r>
              <a:r>
                <a:rPr lang="en-US" sz="1400" b="1" dirty="0" smtClean="0"/>
                <a:t>lowest and highest correlations</a:t>
              </a:r>
              <a:endParaRPr lang="en-US" sz="1400" b="1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45 </a:t>
            </a:r>
            <a:r>
              <a:rPr lang="de-DE" sz="1400" dirty="0" err="1" smtClean="0"/>
              <a:t>entries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a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1 </a:t>
            </a:r>
            <a:r>
              <a:rPr lang="de-DE" sz="1400" dirty="0" err="1" smtClean="0"/>
              <a:t>and</a:t>
            </a:r>
            <a:r>
              <a:rPr lang="de-DE" sz="1400" dirty="0" smtClean="0"/>
              <a:t> 13 </a:t>
            </a:r>
            <a:r>
              <a:rPr lang="de-DE" sz="1400" dirty="0" err="1" smtClean="0"/>
              <a:t>entries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a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-1 </a:t>
            </a:r>
            <a:r>
              <a:rPr lang="de-DE" sz="1400" dirty="0" err="1" smtClean="0"/>
              <a:t>could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/>
              <a:t> </a:t>
            </a:r>
            <a:r>
              <a:rPr lang="de-DE" sz="1400" dirty="0" smtClean="0"/>
              <a:t>(out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these</a:t>
            </a:r>
            <a:r>
              <a:rPr lang="de-DE" sz="1400" dirty="0" smtClean="0"/>
              <a:t> 49 </a:t>
            </a:r>
            <a:r>
              <a:rPr lang="de-DE" sz="1400" dirty="0" err="1" smtClean="0"/>
              <a:t>unique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).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therefore</a:t>
            </a:r>
            <a:r>
              <a:rPr lang="de-DE" sz="1400" dirty="0" smtClean="0"/>
              <a:t> </a:t>
            </a:r>
            <a:r>
              <a:rPr lang="de-DE" sz="1400" dirty="0" err="1" smtClean="0"/>
              <a:t>remove</a:t>
            </a:r>
            <a:r>
              <a:rPr lang="de-DE" sz="1400" dirty="0" smtClean="0"/>
              <a:t> </a:t>
            </a:r>
            <a:r>
              <a:rPr lang="de-DE" sz="1400" dirty="0" err="1" smtClean="0"/>
              <a:t>these</a:t>
            </a:r>
            <a:r>
              <a:rPr lang="de-DE" sz="1400" dirty="0" smtClean="0"/>
              <a:t> 49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2935578" y="2133344"/>
            <a:ext cx="3085974" cy="3072538"/>
          </a:xfrm>
          <a:prstGeom prst="ellipse">
            <a:avLst/>
          </a:prstGeom>
          <a:noFill/>
          <a:ln w="127000">
            <a:solidFill>
              <a:srgbClr val="E6D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256861" y="1883309"/>
            <a:ext cx="1728192" cy="576064"/>
            <a:chOff x="1331640" y="2348880"/>
            <a:chExt cx="1728192" cy="576064"/>
          </a:xfrm>
        </p:grpSpPr>
        <p:sp>
          <p:nvSpPr>
            <p:cNvPr id="7" name="Rounded Rectangle 6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Business</a:t>
              </a:r>
              <a:r>
                <a:rPr lang="en-US" sz="1400" dirty="0" smtClean="0"/>
                <a:t> </a:t>
              </a: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36219"/>
              <a:ext cx="401384" cy="40138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629108" y="1883308"/>
            <a:ext cx="1728192" cy="576064"/>
            <a:chOff x="1331640" y="2348880"/>
            <a:chExt cx="1728192" cy="576064"/>
          </a:xfrm>
        </p:grpSpPr>
        <p:sp>
          <p:nvSpPr>
            <p:cNvPr id="11" name="Rounded Rectangle 10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80896"/>
              <a:ext cx="401384" cy="31202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472100" y="2924944"/>
            <a:ext cx="1728192" cy="576064"/>
            <a:chOff x="1331640" y="2348880"/>
            <a:chExt cx="1728192" cy="576064"/>
          </a:xfrm>
        </p:grpSpPr>
        <p:sp>
          <p:nvSpPr>
            <p:cNvPr id="14" name="Rounded Rectangle 13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Cleaning</a:t>
              </a:r>
              <a:endParaRPr lang="en-US" sz="1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75" y="2480896"/>
              <a:ext cx="338330" cy="31202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472100" y="4077072"/>
            <a:ext cx="1728192" cy="576064"/>
            <a:chOff x="1331640" y="2348880"/>
            <a:chExt cx="1728192" cy="576064"/>
          </a:xfrm>
        </p:grpSpPr>
        <p:sp>
          <p:nvSpPr>
            <p:cNvPr id="20" name="Rounded Rectangle 19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Modeling</a:t>
              </a:r>
              <a:endParaRPr lang="en-US" sz="14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912" y="2448134"/>
              <a:ext cx="377555" cy="37755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679712" y="5157192"/>
            <a:ext cx="1728192" cy="576064"/>
            <a:chOff x="1543387" y="5160585"/>
            <a:chExt cx="1728192" cy="576064"/>
          </a:xfrm>
        </p:grpSpPr>
        <p:grpSp>
          <p:nvGrpSpPr>
            <p:cNvPr id="22" name="Group 21"/>
            <p:cNvGrpSpPr/>
            <p:nvPr/>
          </p:nvGrpSpPr>
          <p:grpSpPr>
            <a:xfrm>
              <a:off x="1543387" y="5160585"/>
              <a:ext cx="1728192" cy="576064"/>
              <a:chOff x="1331640" y="2348880"/>
              <a:chExt cx="1728192" cy="57606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331640" y="2348880"/>
                <a:ext cx="1728192" cy="57606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32000" rtlCol="0" anchor="ctr"/>
              <a:lstStyle/>
              <a:p>
                <a:pPr algn="ctr"/>
                <a:r>
                  <a:rPr lang="en-US" sz="1200" dirty="0" smtClean="0"/>
                  <a:t>Evaluation</a:t>
                </a:r>
                <a:endParaRPr lang="en-US" sz="1400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6916" y="2674041"/>
                <a:ext cx="211624" cy="21312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76" y="5301432"/>
              <a:ext cx="249228" cy="19991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51520" y="4077072"/>
            <a:ext cx="1728192" cy="576064"/>
            <a:chOff x="1331640" y="2348880"/>
            <a:chExt cx="1728192" cy="576064"/>
          </a:xfrm>
        </p:grpSpPr>
        <p:sp>
          <p:nvSpPr>
            <p:cNvPr id="28" name="Rounded Rectangle 27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Deployment</a:t>
              </a:r>
              <a:endParaRPr lang="en-US" sz="14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577" y="2448134"/>
              <a:ext cx="376225" cy="377555"/>
            </a:xfrm>
            <a:prstGeom prst="rect">
              <a:avLst/>
            </a:prstGeom>
          </p:spPr>
        </p:pic>
      </p:grpSp>
      <p:cxnSp>
        <p:nvCxnSpPr>
          <p:cNvPr id="32" name="Straight Arrow Connector 31"/>
          <p:cNvCxnSpPr>
            <a:stCxn id="7" idx="3"/>
            <a:endCxn id="11" idx="1"/>
          </p:cNvCxnSpPr>
          <p:nvPr/>
        </p:nvCxnSpPr>
        <p:spPr>
          <a:xfrm flipV="1">
            <a:off x="3985053" y="2171340"/>
            <a:ext cx="644055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>
            <a:off x="5493204" y="2459372"/>
            <a:ext cx="842992" cy="46557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2"/>
            <a:endCxn id="20" idx="0"/>
          </p:cNvCxnSpPr>
          <p:nvPr/>
        </p:nvCxnSpPr>
        <p:spPr>
          <a:xfrm>
            <a:off x="6336196" y="3501008"/>
            <a:ext cx="0" cy="57606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2"/>
            <a:endCxn id="23" idx="3"/>
          </p:cNvCxnSpPr>
          <p:nvPr/>
        </p:nvCxnSpPr>
        <p:spPr>
          <a:xfrm flipH="1">
            <a:off x="5407904" y="4653136"/>
            <a:ext cx="928292" cy="79208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1"/>
            <a:endCxn id="28" idx="2"/>
          </p:cNvCxnSpPr>
          <p:nvPr/>
        </p:nvCxnSpPr>
        <p:spPr>
          <a:xfrm flipH="1" flipV="1">
            <a:off x="2815616" y="4653136"/>
            <a:ext cx="864096" cy="79208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3" idx="0"/>
            <a:endCxn id="7" idx="2"/>
          </p:cNvCxnSpPr>
          <p:nvPr/>
        </p:nvCxnSpPr>
        <p:spPr>
          <a:xfrm rot="16200000" flipV="1">
            <a:off x="2483474" y="3096857"/>
            <a:ext cx="2697819" cy="1422851"/>
          </a:xfrm>
          <a:prstGeom prst="curvedConnector3">
            <a:avLst>
              <a:gd name="adj1" fmla="val 41714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n 48"/>
          <p:cNvSpPr/>
          <p:nvPr/>
        </p:nvSpPr>
        <p:spPr>
          <a:xfrm>
            <a:off x="4055845" y="2887808"/>
            <a:ext cx="975925" cy="1226400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36000"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72" name="Triangle 71"/>
          <p:cNvSpPr/>
          <p:nvPr/>
        </p:nvSpPr>
        <p:spPr>
          <a:xfrm flipV="1">
            <a:off x="5769595" y="3633024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681564" y="3459122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We use an (adjusted) version of the crisp-DM framework for data mining</a:t>
            </a:r>
            <a:endParaRPr lang="en-US" dirty="0"/>
          </a:p>
        </p:txBody>
      </p:sp>
      <p:sp>
        <p:nvSpPr>
          <p:cNvPr id="39" name="Inhaltsplatzhalter 5"/>
          <p:cNvSpPr>
            <a:spLocks noGrp="1"/>
          </p:cNvSpPr>
          <p:nvPr>
            <p:ph sz="quarter" idx="4294967295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Chapman et al. (2000)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www.spectro.in</a:t>
            </a:r>
            <a:r>
              <a:rPr lang="en-US" dirty="0"/>
              <a:t>/images/</a:t>
            </a:r>
            <a:r>
              <a:rPr lang="en-US" dirty="0" err="1"/>
              <a:t>chemical_testing.jpg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" b="28357"/>
          <a:stretch/>
        </p:blipFill>
        <p:spPr>
          <a:xfrm>
            <a:off x="371722" y="2600908"/>
            <a:ext cx="8425693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NA values per attribute in %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NA values per sample in %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Number of </a:t>
            </a:r>
            <a:r>
              <a:rPr lang="en-US" dirty="0" err="1" smtClean="0"/>
              <a:t>Nas</a:t>
            </a:r>
            <a:r>
              <a:rPr lang="en-US" dirty="0" smtClean="0"/>
              <a:t> varies a lot per attribute and observation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624533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Completeness of observation highly impacts target variable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cxnSp>
        <p:nvCxnSpPr>
          <p:cNvPr id="15" name="Straight Arrow Connector 14"/>
          <p:cNvCxnSpPr/>
          <p:nvPr/>
        </p:nvCxnSpPr>
        <p:spPr>
          <a:xfrm>
            <a:off x="1187624" y="5112000"/>
            <a:ext cx="241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7624" y="5112001"/>
            <a:ext cx="241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Incompleteness of sample</a:t>
            </a:r>
            <a:endParaRPr lang="en-US" sz="1400"/>
          </a:p>
        </p:txBody>
      </p:sp>
      <p:sp>
        <p:nvSpPr>
          <p:cNvPr id="7" name="Rechteck 41"/>
          <p:cNvSpPr/>
          <p:nvPr/>
        </p:nvSpPr>
        <p:spPr>
          <a:xfrm>
            <a:off x="5149977" y="2321088"/>
            <a:ext cx="3635247" cy="658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 dirty="0"/>
              <a:t>	</a:t>
            </a:r>
            <a:r>
              <a:rPr lang="de-DE" sz="1600" b="1" dirty="0" err="1" smtClean="0"/>
              <a:t>Result</a:t>
            </a:r>
            <a:endParaRPr lang="en-US" sz="1600" b="1" dirty="0"/>
          </a:p>
        </p:txBody>
      </p:sp>
      <p:sp>
        <p:nvSpPr>
          <p:cNvPr id="8" name="Oval 37"/>
          <p:cNvSpPr>
            <a:spLocks noChangeAspect="1"/>
          </p:cNvSpPr>
          <p:nvPr/>
        </p:nvSpPr>
        <p:spPr>
          <a:xfrm>
            <a:off x="4820794" y="2321088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46"/>
          <p:cNvSpPr txBox="1"/>
          <p:nvPr/>
        </p:nvSpPr>
        <p:spPr>
          <a:xfrm>
            <a:off x="5149977" y="2979529"/>
            <a:ext cx="3635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Taking only complete samples or complete attributes is no valid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Wingdings" charset="2"/>
              <a:buChar char="Ø"/>
            </a:pPr>
            <a:r>
              <a:rPr lang="en-US" sz="1600" dirty="0" smtClean="0"/>
              <a:t>Value imputation is required</a:t>
            </a:r>
          </a:p>
        </p:txBody>
      </p:sp>
      <p:pic>
        <p:nvPicPr>
          <p:cNvPr id="10" name="Grafik 19"/>
          <p:cNvPicPr>
            <a:picLocks noChangeAspect="1"/>
          </p:cNvPicPr>
          <p:nvPr/>
        </p:nvPicPr>
        <p:blipFill>
          <a:blip r:embed="rId3">
            <a:lum bright="45000"/>
          </a:blip>
          <a:stretch>
            <a:fillRect/>
          </a:stretch>
        </p:blipFill>
        <p:spPr>
          <a:xfrm>
            <a:off x="4894758" y="2383628"/>
            <a:ext cx="510438" cy="5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Missingness</a:t>
            </a:r>
            <a:r>
              <a:rPr lang="en-US" dirty="0" smtClean="0"/>
              <a:t>” structure of attributes matters for imputation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30353"/>
              </p:ext>
            </p:extLst>
          </p:nvPr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Missingness</a:t>
            </a:r>
            <a:r>
              <a:rPr lang="en-US" dirty="0"/>
              <a:t>” structure of attributes matters for imputation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2656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1529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1002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cxnSp>
        <p:nvCxnSpPr>
          <p:cNvPr id="20" name="Straight Arrow Connector 19"/>
          <p:cNvCxnSpPr>
            <a:stCxn id="13" idx="1"/>
            <a:endCxn id="14" idx="3"/>
          </p:cNvCxnSpPr>
          <p:nvPr/>
        </p:nvCxnSpPr>
        <p:spPr>
          <a:xfrm flipH="1">
            <a:off x="1542756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3484" y="3483882"/>
            <a:ext cx="52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>
            <a:off x="467544" y="197566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Attribute A</a:t>
            </a:r>
            <a:endParaRPr lang="en-US" sz="1600" b="1"/>
          </a:p>
        </p:txBody>
      </p: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596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Missingness</a:t>
            </a:r>
            <a:r>
              <a:rPr lang="en-US" dirty="0"/>
              <a:t>” structure of attributes matters for imputation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2656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1529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1002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29928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cxnSp>
        <p:nvCxnSpPr>
          <p:cNvPr id="20" name="Straight Arrow Connector 19"/>
          <p:cNvCxnSpPr>
            <a:stCxn id="13" idx="1"/>
            <a:endCxn id="14" idx="3"/>
          </p:cNvCxnSpPr>
          <p:nvPr/>
        </p:nvCxnSpPr>
        <p:spPr>
          <a:xfrm flipH="1">
            <a:off x="1542756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5" idx="1"/>
          </p:cNvCxnSpPr>
          <p:nvPr/>
        </p:nvCxnSpPr>
        <p:spPr>
          <a:xfrm>
            <a:off x="2886392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3484" y="3483882"/>
            <a:ext cx="52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>
            <a:off x="467544" y="197566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Attribute A</a:t>
            </a:r>
            <a:endParaRPr lang="en-US" sz="1600" b="1"/>
          </a:p>
        </p:txBody>
      </p: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131906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C</a:t>
            </a:r>
            <a:endParaRPr lang="en-US" sz="1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Missingness</a:t>
            </a:r>
            <a:r>
              <a:rPr lang="en-US" dirty="0"/>
              <a:t>” structure of attributes matters for imputation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  <p:grpSp>
        <p:nvGrpSpPr>
          <p:cNvPr id="10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1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/>
                <a:t>Missingness</a:t>
              </a:r>
              <a:r>
                <a:rPr lang="en-US" sz="1400" b="1"/>
                <a:t> correlations</a:t>
              </a:r>
              <a:endParaRPr lang="en-US" sz="1400" b="1" dirty="0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86292" y="2377372"/>
          <a:ext cx="900100" cy="2736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28779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42656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1529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1002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329928" y="2377372"/>
          <a:ext cx="900100" cy="27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77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" name="Group 19"/>
          <p:cNvGrpSpPr/>
          <p:nvPr/>
        </p:nvGrpSpPr>
        <p:grpSpPr>
          <a:xfrm>
            <a:off x="358775" y="1393031"/>
            <a:ext cx="3889189" cy="523220"/>
            <a:chOff x="358775" y="1609055"/>
            <a:chExt cx="3889189" cy="523220"/>
          </a:xfrm>
        </p:grpSpPr>
        <p:cxnSp>
          <p:nvCxnSpPr>
            <p:cNvPr id="17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1"/>
            <p:cNvSpPr txBox="1"/>
            <p:nvPr/>
          </p:nvSpPr>
          <p:spPr>
            <a:xfrm>
              <a:off x="358775" y="1609055"/>
              <a:ext cx="3889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Imputation </a:t>
              </a:r>
              <a:r>
                <a:rPr lang="en-US" sz="1400" b="1" dirty="0"/>
                <a:t>with similar NA structure</a:t>
              </a:r>
            </a:p>
            <a:p>
              <a:pPr algn="ctr"/>
              <a:endParaRPr lang="en-US" sz="1400" b="1" dirty="0"/>
            </a:p>
          </p:txBody>
        </p:sp>
      </p:grpSp>
      <p:cxnSp>
        <p:nvCxnSpPr>
          <p:cNvPr id="20" name="Straight Arrow Connector 19"/>
          <p:cNvCxnSpPr>
            <a:stCxn id="13" idx="1"/>
            <a:endCxn id="14" idx="3"/>
          </p:cNvCxnSpPr>
          <p:nvPr/>
        </p:nvCxnSpPr>
        <p:spPr>
          <a:xfrm flipH="1">
            <a:off x="1542756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5" idx="1"/>
          </p:cNvCxnSpPr>
          <p:nvPr/>
        </p:nvCxnSpPr>
        <p:spPr>
          <a:xfrm>
            <a:off x="2886392" y="3745431"/>
            <a:ext cx="443536" cy="38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3484" y="3483882"/>
            <a:ext cx="52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9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Many</a:t>
            </a:r>
            <a:r>
              <a:rPr lang="de-DE" sz="1400" dirty="0" smtClean="0"/>
              <a:t> </a:t>
            </a:r>
            <a:r>
              <a:rPr lang="de-DE" sz="1400" dirty="0" err="1" smtClean="0"/>
              <a:t>closeby</a:t>
            </a:r>
            <a:r>
              <a:rPr lang="de-DE" sz="1400" dirty="0" smtClean="0"/>
              <a:t> variables </a:t>
            </a:r>
            <a:r>
              <a:rPr lang="de-DE" sz="1400" dirty="0" err="1" smtClean="0"/>
              <a:t>have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</a:t>
            </a:r>
            <a:r>
              <a:rPr lang="de-DE" sz="1400" dirty="0" err="1" smtClean="0"/>
              <a:t>missingness</a:t>
            </a:r>
            <a:r>
              <a:rPr lang="de-DE" sz="1400" dirty="0" smtClean="0"/>
              <a:t> </a:t>
            </a:r>
            <a:r>
              <a:rPr lang="de-DE" sz="1400" dirty="0" err="1" smtClean="0"/>
              <a:t>patterns</a:t>
            </a:r>
            <a:r>
              <a:rPr lang="de-DE" sz="1400" dirty="0" smtClean="0"/>
              <a:t>. </a:t>
            </a:r>
            <a:r>
              <a:rPr lang="de-DE" sz="1400" dirty="0" err="1" smtClean="0"/>
              <a:t>Apparently</a:t>
            </a:r>
            <a:r>
              <a:rPr lang="de-DE" sz="1400" dirty="0" smtClean="0"/>
              <a:t>, </a:t>
            </a:r>
            <a:r>
              <a:rPr lang="de-DE" sz="1400" dirty="0" err="1" smtClean="0"/>
              <a:t>data</a:t>
            </a:r>
            <a:r>
              <a:rPr lang="de-DE" sz="1400" dirty="0" smtClean="0"/>
              <a:t> was </a:t>
            </a:r>
            <a:r>
              <a:rPr lang="de-DE" sz="1400" dirty="0" err="1" smtClean="0"/>
              <a:t>collected</a:t>
            </a:r>
            <a:r>
              <a:rPr lang="de-DE" sz="1400" dirty="0" smtClean="0"/>
              <a:t> in </a:t>
            </a:r>
            <a:r>
              <a:rPr lang="de-DE" sz="1400" dirty="0" err="1" smtClean="0"/>
              <a:t>chunks</a:t>
            </a:r>
            <a:r>
              <a:rPr lang="de-DE" sz="1400" dirty="0" smtClean="0"/>
              <a:t> </a:t>
            </a:r>
            <a:r>
              <a:rPr lang="de-DE" sz="1400" dirty="0" err="1" smtClean="0"/>
              <a:t>or</a:t>
            </a:r>
            <a:r>
              <a:rPr lang="de-DE" sz="1400" dirty="0" smtClean="0"/>
              <a:t> </a:t>
            </a:r>
            <a:r>
              <a:rPr lang="de-DE" sz="1400" dirty="0" err="1" smtClean="0"/>
              <a:t>split</a:t>
            </a:r>
            <a:r>
              <a:rPr lang="de-DE" sz="1400" dirty="0" smtClean="0"/>
              <a:t> </a:t>
            </a:r>
            <a:r>
              <a:rPr lang="de-DE" sz="1400" dirty="0" err="1" smtClean="0"/>
              <a:t>up</a:t>
            </a:r>
            <a:r>
              <a:rPr lang="de-DE" sz="1400" dirty="0" smtClean="0"/>
              <a:t> </a:t>
            </a:r>
            <a:r>
              <a:rPr lang="de-DE" sz="1400" dirty="0" err="1" smtClean="0"/>
              <a:t>later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problematic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</a:t>
            </a:r>
            <a:r>
              <a:rPr lang="de-DE" sz="1400" dirty="0" err="1" smtClean="0"/>
              <a:t>imputation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67544" y="197566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Attribute A</a:t>
            </a:r>
            <a:endParaRPr lang="en-US" sz="1600" b="1"/>
          </a:p>
        </p:txBody>
      </p:sp>
      <p:sp>
        <p:nvSpPr>
          <p:cNvPr id="33" name="TextBox 32"/>
          <p:cNvSpPr txBox="1"/>
          <p:nvPr/>
        </p:nvSpPr>
        <p:spPr>
          <a:xfrm>
            <a:off x="1788270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B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131906" y="197241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Attribute C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4449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Attributes for imputation should be correlated to each other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imputation</a:t>
            </a:r>
            <a:r>
              <a:rPr lang="de-DE" sz="1400" dirty="0" smtClean="0"/>
              <a:t>,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select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top </a:t>
            </a:r>
            <a:r>
              <a:rPr lang="de-DE" sz="1400" dirty="0" err="1" smtClean="0"/>
              <a:t>five</a:t>
            </a:r>
            <a:r>
              <a:rPr lang="de-DE" sz="1400" dirty="0" smtClean="0"/>
              <a:t> variables in </a:t>
            </a:r>
            <a:r>
              <a:rPr lang="de-DE" sz="1400" dirty="0" err="1" smtClean="0"/>
              <a:t>terms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have</a:t>
            </a:r>
            <a:r>
              <a:rPr lang="de-DE" sz="1400" dirty="0" smtClean="0"/>
              <a:t> a </a:t>
            </a:r>
            <a:r>
              <a:rPr lang="de-DE" sz="1400" dirty="0" err="1" smtClean="0"/>
              <a:t>missingness</a:t>
            </a:r>
            <a:r>
              <a:rPr lang="de-DE" sz="1400" dirty="0" smtClean="0"/>
              <a:t>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lower</a:t>
            </a:r>
            <a:r>
              <a:rPr lang="de-DE" sz="1400" dirty="0" smtClean="0"/>
              <a:t> </a:t>
            </a:r>
            <a:r>
              <a:rPr lang="de-DE" sz="1400" dirty="0" err="1" smtClean="0"/>
              <a:t>than</a:t>
            </a:r>
            <a:r>
              <a:rPr lang="de-DE" sz="1400" dirty="0" smtClean="0"/>
              <a:t> 0.7. </a:t>
            </a:r>
            <a:endParaRPr lang="en-US" sz="1400" dirty="0"/>
          </a:p>
        </p:txBody>
      </p:sp>
      <p:grpSp>
        <p:nvGrpSpPr>
          <p:cNvPr id="28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9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Multivariate random samples (</a:t>
              </a:r>
              <a:r>
                <a:rPr lang="en-US" sz="1400" b="1" dirty="0" err="1" smtClean="0"/>
                <a:t>cor</a:t>
              </a:r>
              <a:r>
                <a:rPr lang="en-US" sz="1400" b="1" dirty="0" smtClean="0"/>
                <a:t> = 0.9)</a:t>
              </a:r>
              <a:endParaRPr lang="en-US" sz="1400" b="1" dirty="0"/>
            </a:p>
          </p:txBody>
        </p:sp>
      </p:grpSp>
      <p:grpSp>
        <p:nvGrpSpPr>
          <p:cNvPr id="21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2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Multivariate random samples (</a:t>
              </a:r>
              <a:r>
                <a:rPr lang="en-US" sz="1400" b="1" dirty="0" err="1" smtClean="0"/>
                <a:t>cor</a:t>
              </a:r>
              <a:r>
                <a:rPr lang="en-US" sz="1400" b="1" dirty="0" smtClean="0"/>
                <a:t> </a:t>
              </a:r>
              <a:r>
                <a:rPr lang="en-US" sz="1400" b="1" dirty="0"/>
                <a:t>= </a:t>
              </a:r>
              <a:r>
                <a:rPr lang="en-US" sz="1400" b="1" dirty="0" smtClean="0"/>
                <a:t>0)</a:t>
              </a:r>
              <a:endParaRPr lang="en-US" sz="1400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591780" y="2636912"/>
            <a:ext cx="21602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57343" y="2013390"/>
            <a:ext cx="306945" cy="23517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59096" y="2233968"/>
            <a:ext cx="104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candidates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2825948" y="3032956"/>
            <a:ext cx="104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candidates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7007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MICE imputation fastest but does not run on the dataset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872000"/>
            <a:ext cx="6074995" cy="3240000"/>
          </a:xfrm>
        </p:spPr>
      </p:pic>
      <p:sp>
        <p:nvSpPr>
          <p:cNvPr id="9" name="TextBox 8"/>
          <p:cNvSpPr txBox="1"/>
          <p:nvPr/>
        </p:nvSpPr>
        <p:spPr>
          <a:xfrm>
            <a:off x="5570431" y="1952836"/>
            <a:ext cx="32147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MICE fastest, but fails for some attributes (-&gt; fails for the whole computation)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MI also fails for some but can be divided per attribute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Own parallel implementation of MI faster than MI, so this was taken for imputation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176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" name="Picture Placeholder 7"/>
          <p:cNvPicPr>
            <a:picLocks noChangeAspect="1"/>
          </p:cNvPicPr>
          <p:nvPr/>
        </p:nvPicPr>
        <p:blipFill>
          <a:blip r:embed="rId2"/>
          <a:srcRect l="5619" r="5619"/>
          <a:stretch>
            <a:fillRect/>
          </a:stretch>
        </p:blipFill>
        <p:spPr>
          <a:xfrm>
            <a:off x="358774" y="2564904"/>
            <a:ext cx="8426451" cy="28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2935578" y="2133344"/>
            <a:ext cx="3085974" cy="3072538"/>
          </a:xfrm>
          <a:prstGeom prst="ellipse">
            <a:avLst/>
          </a:prstGeom>
          <a:noFill/>
          <a:ln w="127000">
            <a:solidFill>
              <a:srgbClr val="E6D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256861" y="1883309"/>
            <a:ext cx="1728192" cy="576064"/>
            <a:chOff x="1331640" y="2348880"/>
            <a:chExt cx="1728192" cy="576064"/>
          </a:xfrm>
          <a:solidFill>
            <a:schemeClr val="bg1">
              <a:lumMod val="75000"/>
            </a:schemeClr>
          </a:solidFill>
        </p:grpSpPr>
        <p:sp>
          <p:nvSpPr>
            <p:cNvPr id="7" name="Rounded Rectangle 6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Business</a:t>
              </a:r>
              <a:r>
                <a:rPr lang="en-US" sz="1400" dirty="0" smtClean="0"/>
                <a:t> </a:t>
              </a: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36219"/>
              <a:ext cx="401384" cy="401384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4629108" y="1883308"/>
            <a:ext cx="1728192" cy="576064"/>
            <a:chOff x="1331640" y="2348880"/>
            <a:chExt cx="1728192" cy="576064"/>
          </a:xfrm>
        </p:grpSpPr>
        <p:sp>
          <p:nvSpPr>
            <p:cNvPr id="11" name="Rounded Rectangle 10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Understanding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480896"/>
              <a:ext cx="401384" cy="31202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472100" y="2924944"/>
            <a:ext cx="1728192" cy="576064"/>
            <a:chOff x="1331640" y="2348880"/>
            <a:chExt cx="1728192" cy="576064"/>
          </a:xfrm>
        </p:grpSpPr>
        <p:sp>
          <p:nvSpPr>
            <p:cNvPr id="14" name="Rounded Rectangle 13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Data</a:t>
              </a:r>
              <a:br>
                <a:rPr lang="en-US" sz="1200" dirty="0" smtClean="0"/>
              </a:br>
              <a:r>
                <a:rPr lang="en-US" sz="1200" dirty="0" smtClean="0"/>
                <a:t>Cleaning</a:t>
              </a:r>
              <a:endParaRPr lang="en-US" sz="1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75" y="2480896"/>
              <a:ext cx="338330" cy="31202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472100" y="4077072"/>
            <a:ext cx="1728192" cy="576064"/>
            <a:chOff x="1331640" y="2348880"/>
            <a:chExt cx="1728192" cy="576064"/>
          </a:xfrm>
        </p:grpSpPr>
        <p:sp>
          <p:nvSpPr>
            <p:cNvPr id="20" name="Rounded Rectangle 19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Modeling</a:t>
              </a:r>
              <a:endParaRPr lang="en-US" sz="14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912" y="2448134"/>
              <a:ext cx="377555" cy="37755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679712" y="5157192"/>
            <a:ext cx="1728192" cy="576064"/>
            <a:chOff x="1543387" y="5160585"/>
            <a:chExt cx="1728192" cy="576064"/>
          </a:xfrm>
        </p:grpSpPr>
        <p:grpSp>
          <p:nvGrpSpPr>
            <p:cNvPr id="22" name="Group 21"/>
            <p:cNvGrpSpPr/>
            <p:nvPr/>
          </p:nvGrpSpPr>
          <p:grpSpPr>
            <a:xfrm>
              <a:off x="1543387" y="5160585"/>
              <a:ext cx="1728192" cy="576064"/>
              <a:chOff x="1331640" y="2348880"/>
              <a:chExt cx="1728192" cy="57606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331640" y="2348880"/>
                <a:ext cx="1728192" cy="57606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32000" rtlCol="0" anchor="ctr"/>
              <a:lstStyle/>
              <a:p>
                <a:pPr algn="ctr"/>
                <a:r>
                  <a:rPr lang="en-US" sz="1200" dirty="0" smtClean="0"/>
                  <a:t>Evaluation</a:t>
                </a:r>
                <a:endParaRPr lang="en-US" sz="1400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6916" y="2674041"/>
                <a:ext cx="211624" cy="21312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76" y="5301432"/>
              <a:ext cx="249228" cy="19991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51520" y="4077072"/>
            <a:ext cx="1728192" cy="576064"/>
            <a:chOff x="1331640" y="2348880"/>
            <a:chExt cx="1728192" cy="576064"/>
          </a:xfrm>
          <a:solidFill>
            <a:schemeClr val="bg1">
              <a:lumMod val="75000"/>
            </a:schemeClr>
          </a:solidFill>
        </p:grpSpPr>
        <p:sp>
          <p:nvSpPr>
            <p:cNvPr id="28" name="Rounded Rectangle 27"/>
            <p:cNvSpPr/>
            <p:nvPr/>
          </p:nvSpPr>
          <p:spPr>
            <a:xfrm>
              <a:off x="1331640" y="2348880"/>
              <a:ext cx="1728192" cy="576064"/>
            </a:xfrm>
            <a:prstGeom prst="round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algn="ctr"/>
              <a:r>
                <a:rPr lang="en-US" sz="1200" dirty="0" smtClean="0"/>
                <a:t>Deployment</a:t>
              </a:r>
              <a:endParaRPr lang="en-US" sz="1400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577" y="2448134"/>
              <a:ext cx="376225" cy="377555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</p:pic>
      </p:grpSp>
      <p:cxnSp>
        <p:nvCxnSpPr>
          <p:cNvPr id="32" name="Straight Arrow Connector 31"/>
          <p:cNvCxnSpPr>
            <a:stCxn id="7" idx="3"/>
            <a:endCxn id="11" idx="1"/>
          </p:cNvCxnSpPr>
          <p:nvPr/>
        </p:nvCxnSpPr>
        <p:spPr>
          <a:xfrm flipV="1">
            <a:off x="3985053" y="2171340"/>
            <a:ext cx="644055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>
            <a:off x="5493204" y="2459372"/>
            <a:ext cx="842992" cy="46557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2"/>
            <a:endCxn id="20" idx="0"/>
          </p:cNvCxnSpPr>
          <p:nvPr/>
        </p:nvCxnSpPr>
        <p:spPr>
          <a:xfrm>
            <a:off x="6336196" y="3501008"/>
            <a:ext cx="0" cy="57606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2"/>
            <a:endCxn id="23" idx="3"/>
          </p:cNvCxnSpPr>
          <p:nvPr/>
        </p:nvCxnSpPr>
        <p:spPr>
          <a:xfrm flipH="1">
            <a:off x="5407904" y="4653136"/>
            <a:ext cx="928292" cy="79208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1"/>
            <a:endCxn id="28" idx="2"/>
          </p:cNvCxnSpPr>
          <p:nvPr/>
        </p:nvCxnSpPr>
        <p:spPr>
          <a:xfrm flipH="1" flipV="1">
            <a:off x="2815616" y="4653136"/>
            <a:ext cx="864096" cy="79208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3" idx="0"/>
            <a:endCxn id="7" idx="2"/>
          </p:cNvCxnSpPr>
          <p:nvPr/>
        </p:nvCxnSpPr>
        <p:spPr>
          <a:xfrm rot="16200000" flipV="1">
            <a:off x="2483474" y="3096857"/>
            <a:ext cx="2697819" cy="1422851"/>
          </a:xfrm>
          <a:prstGeom prst="curvedConnector3">
            <a:avLst>
              <a:gd name="adj1" fmla="val 41714"/>
            </a:avLst>
          </a:prstGeom>
          <a:ln w="381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n 48"/>
          <p:cNvSpPr/>
          <p:nvPr/>
        </p:nvSpPr>
        <p:spPr>
          <a:xfrm>
            <a:off x="4055845" y="2887808"/>
            <a:ext cx="975925" cy="1226400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36000"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72" name="Triangle 71"/>
          <p:cNvSpPr/>
          <p:nvPr/>
        </p:nvSpPr>
        <p:spPr>
          <a:xfrm flipV="1">
            <a:off x="5769595" y="3633024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681564" y="3459122"/>
            <a:ext cx="503914" cy="278189"/>
          </a:xfrm>
          <a:prstGeom prst="triangle">
            <a:avLst/>
          </a:prstGeom>
          <a:solidFill>
            <a:srgbClr val="E6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/>
              <a:t>We use an (adjusted) version of the crisp-DM framework for data mining</a:t>
            </a:r>
          </a:p>
        </p:txBody>
      </p:sp>
      <p:cxnSp>
        <p:nvCxnSpPr>
          <p:cNvPr id="39" name="Curved Connector 38"/>
          <p:cNvCxnSpPr>
            <a:stCxn id="23" idx="3"/>
            <a:endCxn id="14" idx="3"/>
          </p:cNvCxnSpPr>
          <p:nvPr/>
        </p:nvCxnSpPr>
        <p:spPr>
          <a:xfrm flipV="1">
            <a:off x="5407904" y="3212976"/>
            <a:ext cx="1792388" cy="2232248"/>
          </a:xfrm>
          <a:prstGeom prst="curvedConnector3">
            <a:avLst>
              <a:gd name="adj1" fmla="val 112754"/>
            </a:avLst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nhaltsplatzhalter 5"/>
          <p:cNvSpPr>
            <a:spLocks noGrp="1"/>
          </p:cNvSpPr>
          <p:nvPr>
            <p:ph sz="quarter" idx="4294967295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Chapman et al. </a:t>
            </a:r>
            <a:r>
              <a:rPr lang="en-US" smtClean="0"/>
              <a:t>(2000)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regression still most used technique for big data analysis</a:t>
            </a:r>
            <a:endParaRPr lang="en-US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57678416"/>
              </p:ext>
            </p:extLst>
          </p:nvPr>
        </p:nvGraphicFramePr>
        <p:xfrm>
          <a:off x="431800" y="1880828"/>
          <a:ext cx="8353425" cy="3501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685095"/>
            <a:ext cx="8353600" cy="408201"/>
          </a:xfrm>
        </p:spPr>
        <p:txBody>
          <a:bodyPr/>
          <a:lstStyle/>
          <a:p>
            <a:r>
              <a:rPr lang="de-DE" dirty="0" smtClean="0"/>
              <a:t>Source: 1) </a:t>
            </a:r>
            <a:r>
              <a:rPr lang="de-DE" dirty="0" err="1" smtClean="0"/>
              <a:t>Scopus</a:t>
            </a:r>
            <a:r>
              <a:rPr lang="de-DE" dirty="0" smtClean="0"/>
              <a:t>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/>
              <a:t>;</a:t>
            </a:r>
            <a:r>
              <a:rPr lang="de-DE" dirty="0" smtClean="0"/>
              <a:t> </a:t>
            </a:r>
            <a:r>
              <a:rPr lang="de-DE" dirty="0" err="1" smtClean="0"/>
              <a:t>inspirations</a:t>
            </a:r>
            <a:r>
              <a:rPr lang="de-DE" dirty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Al-</a:t>
            </a:r>
            <a:r>
              <a:rPr lang="de-DE" dirty="0" err="1" smtClean="0"/>
              <a:t>Jarrah</a:t>
            </a:r>
            <a:r>
              <a:rPr lang="de-DE" dirty="0" smtClean="0"/>
              <a:t> </a:t>
            </a:r>
            <a:r>
              <a:rPr lang="de-DE" dirty="0"/>
              <a:t>et al. </a:t>
            </a:r>
            <a:r>
              <a:rPr lang="de-DE" dirty="0" smtClean="0"/>
              <a:t>(2015), </a:t>
            </a:r>
            <a:r>
              <a:rPr lang="de-DE" dirty="0" err="1"/>
              <a:t>Berral</a:t>
            </a:r>
            <a:r>
              <a:rPr lang="de-DE" dirty="0"/>
              <a:t>-Garcia </a:t>
            </a:r>
            <a:r>
              <a:rPr lang="de-DE" dirty="0" smtClean="0"/>
              <a:t>(2016), </a:t>
            </a:r>
            <a:r>
              <a:rPr lang="de-DE" dirty="0"/>
              <a:t>Gupta et al. </a:t>
            </a:r>
            <a:r>
              <a:rPr lang="de-DE" dirty="0" smtClean="0"/>
              <a:t>(2016), </a:t>
            </a:r>
            <a:r>
              <a:rPr lang="nb-NO" dirty="0" err="1"/>
              <a:t>Qiu</a:t>
            </a:r>
            <a:r>
              <a:rPr lang="nb-NO" dirty="0"/>
              <a:t> et al. </a:t>
            </a:r>
            <a:r>
              <a:rPr lang="nb-NO" dirty="0" smtClean="0"/>
              <a:t>(2016), </a:t>
            </a:r>
            <a:r>
              <a:rPr lang="nb-NO" dirty="0"/>
              <a:t>Richter et al. </a:t>
            </a:r>
            <a:r>
              <a:rPr lang="nb-NO" dirty="0" smtClean="0"/>
              <a:t>(2015), </a:t>
            </a:r>
            <a:r>
              <a:rPr lang="nb-NO" dirty="0"/>
              <a:t>Sharma et al. </a:t>
            </a:r>
            <a:r>
              <a:rPr lang="nb-NO" dirty="0" smtClean="0"/>
              <a:t>(2013)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Publications on big data in the last five </a:t>
              </a:r>
              <a:r>
                <a:rPr lang="en-US" sz="1600" b="1" dirty="0" smtClean="0"/>
                <a:t>years</a:t>
              </a:r>
              <a:r>
                <a:rPr lang="en-US" sz="1600" b="1" baseline="30000" dirty="0" smtClean="0"/>
                <a:t>1</a:t>
              </a:r>
              <a:endParaRPr lang="en-US" sz="16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49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28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78282763"/>
              </p:ext>
            </p:extLst>
          </p:nvPr>
        </p:nvGraphicFramePr>
        <p:xfrm>
          <a:off x="370799" y="3099775"/>
          <a:ext cx="8414427" cy="271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809"/>
                <a:gridCol w="2804809"/>
                <a:gridCol w="2804809"/>
              </a:tblGrid>
              <a:tr h="35918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RPART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Random</a:t>
                      </a:r>
                      <a:r>
                        <a:rPr lang="en-US" sz="1600" baseline="0" dirty="0" smtClean="0"/>
                        <a:t> Forest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Xtreme</a:t>
                      </a:r>
                      <a:r>
                        <a:rPr lang="en-US" sz="1600" baseline="0" dirty="0" smtClean="0"/>
                        <a:t> Gradient Boosting</a:t>
                      </a:r>
                      <a:endParaRPr lang="en-US" sz="1600" dirty="0"/>
                    </a:p>
                  </a:txBody>
                  <a:tcPr marL="72000" marR="36000"/>
                </a:tc>
              </a:tr>
              <a:tr h="40679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Tree-based model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679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Basic method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Ensemble</a:t>
                      </a:r>
                      <a:r>
                        <a:rPr lang="en-US" sz="1600" baseline="0" dirty="0" smtClean="0"/>
                        <a:t> method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19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Grows tree and prunes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Grows deep trees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Grows</a:t>
                      </a:r>
                      <a:r>
                        <a:rPr lang="en-US" sz="1600" baseline="0" dirty="0" smtClean="0"/>
                        <a:t> one tree per round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59970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Fit a single tree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Fit</a:t>
                      </a:r>
                      <a:r>
                        <a:rPr lang="en-US" sz="1600" baseline="0" dirty="0" smtClean="0"/>
                        <a:t> many independent trees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Iterative</a:t>
                      </a:r>
                      <a:r>
                        <a:rPr lang="en-US" sz="1600" baseline="0" dirty="0" smtClean="0"/>
                        <a:t> model improvement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713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</a:t>
                      </a:r>
                      <a:r>
                        <a:rPr lang="en-US" sz="1600" baseline="0" dirty="0" smtClean="0"/>
                        <a:t> by leaf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 by majority vote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 by latest model</a:t>
                      </a:r>
                      <a:r>
                        <a:rPr lang="en-US" sz="1600" baseline="0" dirty="0" smtClean="0"/>
                        <a:t> iteration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44" name="Oval 43"/>
          <p:cNvSpPr/>
          <p:nvPr/>
        </p:nvSpPr>
        <p:spPr>
          <a:xfrm>
            <a:off x="7056276" y="2096852"/>
            <a:ext cx="864000" cy="864000"/>
          </a:xfrm>
          <a:prstGeom prst="ellipse">
            <a:avLst/>
          </a:prstGeom>
          <a:noFill/>
          <a:ln w="38100">
            <a:solidFill>
              <a:srgbClr val="852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6980722" y="2449519"/>
            <a:ext cx="143765" cy="11881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 rot="10800000">
            <a:off x="7848518" y="2469445"/>
            <a:ext cx="143765" cy="11881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191507" y="2111324"/>
            <a:ext cx="389805" cy="778385"/>
            <a:chOff x="788632" y="729547"/>
            <a:chExt cx="759619" cy="1516849"/>
          </a:xfrm>
        </p:grpSpPr>
        <p:sp>
          <p:nvSpPr>
            <p:cNvPr id="18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02262" y="1787127"/>
            <a:ext cx="389805" cy="778385"/>
            <a:chOff x="788632" y="729547"/>
            <a:chExt cx="759619" cy="1516849"/>
          </a:xfrm>
        </p:grpSpPr>
        <p:sp>
          <p:nvSpPr>
            <p:cNvPr id="24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32438" y="1888733"/>
            <a:ext cx="389805" cy="778385"/>
            <a:chOff x="788632" y="729547"/>
            <a:chExt cx="759619" cy="1516849"/>
          </a:xfrm>
        </p:grpSpPr>
        <p:sp>
          <p:nvSpPr>
            <p:cNvPr id="33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38279" y="1952706"/>
            <a:ext cx="389805" cy="778385"/>
            <a:chOff x="788632" y="729547"/>
            <a:chExt cx="759619" cy="1516849"/>
          </a:xfrm>
        </p:grpSpPr>
        <p:sp>
          <p:nvSpPr>
            <p:cNvPr id="41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71848" y="2135145"/>
            <a:ext cx="389805" cy="778385"/>
            <a:chOff x="788632" y="729547"/>
            <a:chExt cx="759619" cy="1516849"/>
          </a:xfrm>
        </p:grpSpPr>
        <p:sp>
          <p:nvSpPr>
            <p:cNvPr id="50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293373" y="2132856"/>
            <a:ext cx="389805" cy="778385"/>
            <a:chOff x="788632" y="729547"/>
            <a:chExt cx="759619" cy="1516849"/>
          </a:xfrm>
        </p:grpSpPr>
        <p:sp>
          <p:nvSpPr>
            <p:cNvPr id="55" name="Abgerundetes Rechteck 5"/>
            <p:cNvSpPr/>
            <p:nvPr/>
          </p:nvSpPr>
          <p:spPr>
            <a:xfrm>
              <a:off x="1059081" y="2036847"/>
              <a:ext cx="210485" cy="209549"/>
            </a:xfrm>
            <a:prstGeom prst="roundRect">
              <a:avLst>
                <a:gd name="adj" fmla="val 42091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Dreieck 6"/>
            <p:cNvSpPr/>
            <p:nvPr/>
          </p:nvSpPr>
          <p:spPr>
            <a:xfrm>
              <a:off x="788632" y="1054206"/>
              <a:ext cx="759619" cy="1027255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Dreieck 7"/>
            <p:cNvSpPr/>
            <p:nvPr/>
          </p:nvSpPr>
          <p:spPr>
            <a:xfrm>
              <a:off x="860539" y="878305"/>
              <a:ext cx="615804" cy="832769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Dreieck 8"/>
            <p:cNvSpPr/>
            <p:nvPr/>
          </p:nvSpPr>
          <p:spPr>
            <a:xfrm>
              <a:off x="957159" y="729547"/>
              <a:ext cx="422565" cy="5714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Logistic regression, </a:t>
            </a:r>
            <a:r>
              <a:rPr lang="en-US" dirty="0" err="1"/>
              <a:t>svms</a:t>
            </a:r>
            <a:r>
              <a:rPr lang="en-US" dirty="0"/>
              <a:t>, </a:t>
            </a:r>
            <a:r>
              <a:rPr lang="en-US" dirty="0" err="1"/>
              <a:t>anns</a:t>
            </a:r>
            <a:r>
              <a:rPr lang="en-US" dirty="0"/>
              <a:t>, </a:t>
            </a:r>
            <a:r>
              <a:rPr lang="en-US" dirty="0" err="1"/>
              <a:t>knn</a:t>
            </a:r>
            <a:r>
              <a:rPr lang="en-US" dirty="0"/>
              <a:t> discarded</a:t>
            </a:r>
          </a:p>
        </p:txBody>
      </p:sp>
      <p:sp>
        <p:nvSpPr>
          <p:cNvPr id="59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491880" y="1548001"/>
            <a:ext cx="5448245" cy="2277043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 tree visualizes a set of binary rules 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An observation will end up in a leaf, which assigns its class to the observation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Algorithms usually work top-down, by choosing </a:t>
            </a:r>
            <a:r>
              <a:rPr lang="en-US" sz="1800" dirty="0">
                <a:solidFill>
                  <a:schemeClr val="tx1"/>
                </a:solidFill>
              </a:rPr>
              <a:t>at each step </a:t>
            </a:r>
            <a:r>
              <a:rPr lang="en-US" sz="1800" dirty="0" smtClean="0">
                <a:solidFill>
                  <a:schemeClr val="tx1"/>
                </a:solidFill>
              </a:rPr>
              <a:t>the variable that best splits the observations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Decision trees</a:t>
            </a:r>
            <a:endParaRPr lang="en-US" dirty="0"/>
          </a:p>
        </p:txBody>
      </p:sp>
      <p:pic>
        <p:nvPicPr>
          <p:cNvPr id="54" name="Content Placeholder 53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5" y="4797151"/>
            <a:ext cx="630059" cy="630059"/>
          </a:xfrm>
        </p:spPr>
      </p:pic>
      <p:sp>
        <p:nvSpPr>
          <p:cNvPr id="6" name="Rounded Rectangle 5"/>
          <p:cNvSpPr/>
          <p:nvPr/>
        </p:nvSpPr>
        <p:spPr>
          <a:xfrm>
            <a:off x="1007603" y="1448780"/>
            <a:ext cx="1080120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sex=male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1608031" y="2172299"/>
            <a:ext cx="1080120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age&lt;14</a:t>
            </a:r>
            <a:endParaRPr lang="en-US" sz="1400" dirty="0"/>
          </a:p>
        </p:txBody>
      </p:sp>
      <p:cxnSp>
        <p:nvCxnSpPr>
          <p:cNvPr id="10" name="Straight Connector 9"/>
          <p:cNvCxnSpPr>
            <a:stCxn id="6" idx="2"/>
            <a:endCxn id="16" idx="0"/>
          </p:cNvCxnSpPr>
          <p:nvPr/>
        </p:nvCxnSpPr>
        <p:spPr>
          <a:xfrm flipH="1">
            <a:off x="917593" y="1952836"/>
            <a:ext cx="630070" cy="2160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2"/>
            <a:endCxn id="8" idx="0"/>
          </p:cNvCxnSpPr>
          <p:nvPr/>
        </p:nvCxnSpPr>
        <p:spPr>
          <a:xfrm>
            <a:off x="1547663" y="1952836"/>
            <a:ext cx="600428" cy="2194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195736" y="2924944"/>
            <a:ext cx="1116124" cy="576064"/>
          </a:xfrm>
          <a:prstGeom prst="ellipse">
            <a:avLst/>
          </a:prstGeom>
          <a:noFill/>
          <a:ln>
            <a:solidFill>
              <a:srgbClr val="83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6800" rIns="0" rtlCol="0" anchor="ctr"/>
          <a:lstStyle/>
          <a:p>
            <a:pPr algn="ctr"/>
            <a:r>
              <a:rPr lang="en-US" sz="1200" b="1" dirty="0" smtClean="0">
                <a:solidFill>
                  <a:srgbClr val="832338"/>
                </a:solidFill>
              </a:rPr>
              <a:t>Doesn’t</a:t>
            </a:r>
            <a:r>
              <a:rPr lang="en-US" sz="1200" dirty="0" smtClean="0">
                <a:solidFill>
                  <a:srgbClr val="832338"/>
                </a:solidFill>
              </a:rPr>
              <a:t> like gaming</a:t>
            </a:r>
            <a:endParaRPr lang="en-US" sz="1200" dirty="0">
              <a:solidFill>
                <a:srgbClr val="832338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5535" y="2168860"/>
            <a:ext cx="1044116" cy="576064"/>
          </a:xfrm>
          <a:prstGeom prst="ellipse">
            <a:avLst/>
          </a:prstGeom>
          <a:noFill/>
          <a:ln>
            <a:solidFill>
              <a:srgbClr val="83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832338"/>
                </a:solidFill>
              </a:rPr>
              <a:t>Likes gaming</a:t>
            </a:r>
            <a:endParaRPr lang="en-US" sz="1200" dirty="0">
              <a:solidFill>
                <a:srgbClr val="832338"/>
              </a:solidFill>
            </a:endParaRPr>
          </a:p>
        </p:txBody>
      </p:sp>
      <p:cxnSp>
        <p:nvCxnSpPr>
          <p:cNvPr id="17" name="Straight Connector 16"/>
          <p:cNvCxnSpPr>
            <a:stCxn id="15" idx="0"/>
            <a:endCxn id="8" idx="2"/>
          </p:cNvCxnSpPr>
          <p:nvPr/>
        </p:nvCxnSpPr>
        <p:spPr>
          <a:xfrm flipH="1" flipV="1">
            <a:off x="2148091" y="2676355"/>
            <a:ext cx="605707" cy="24858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8" idx="0"/>
            <a:endCxn id="8" idx="2"/>
          </p:cNvCxnSpPr>
          <p:nvPr/>
        </p:nvCxnSpPr>
        <p:spPr>
          <a:xfrm flipV="1">
            <a:off x="1559304" y="2676355"/>
            <a:ext cx="588787" cy="24858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043607" y="2924944"/>
            <a:ext cx="1031393" cy="576064"/>
          </a:xfrm>
          <a:prstGeom prst="ellipse">
            <a:avLst/>
          </a:prstGeom>
          <a:noFill/>
          <a:ln>
            <a:solidFill>
              <a:srgbClr val="83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832338"/>
                </a:solidFill>
              </a:rPr>
              <a:t>Likes gaming</a:t>
            </a:r>
            <a:endParaRPr lang="en-US" sz="1200" dirty="0">
              <a:solidFill>
                <a:srgbClr val="832338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70800" y="3717032"/>
            <a:ext cx="8414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31179" y="3963688"/>
            <a:ext cx="696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Trees tend to grow very deep, which results in overfitting.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47764" y="5481228"/>
            <a:ext cx="110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Pruning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3529" y="497687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Countermeasures: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35896" y="4748663"/>
            <a:ext cx="1543434" cy="1258331"/>
            <a:chOff x="4509458" y="4802734"/>
            <a:chExt cx="1543434" cy="12583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175" y="4802734"/>
              <a:ext cx="612000" cy="612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509458" y="5414734"/>
              <a:ext cx="1543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Column subsamples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84068" y="4761139"/>
            <a:ext cx="1543434" cy="1245855"/>
            <a:chOff x="6216002" y="4815210"/>
            <a:chExt cx="1543434" cy="12458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719" y="4815210"/>
              <a:ext cx="612000" cy="612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216002" y="5414734"/>
              <a:ext cx="1543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Row subsamples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71797" y="4593949"/>
            <a:ext cx="1074687" cy="852813"/>
            <a:chOff x="7997813" y="4583084"/>
            <a:chExt cx="1295646" cy="1126403"/>
          </a:xfrm>
        </p:grpSpPr>
        <p:grpSp>
          <p:nvGrpSpPr>
            <p:cNvPr id="29" name="Group 28"/>
            <p:cNvGrpSpPr/>
            <p:nvPr/>
          </p:nvGrpSpPr>
          <p:grpSpPr>
            <a:xfrm>
              <a:off x="8567637" y="4583084"/>
              <a:ext cx="389805" cy="778385"/>
              <a:chOff x="788632" y="729547"/>
              <a:chExt cx="759619" cy="1516849"/>
            </a:xfrm>
          </p:grpSpPr>
          <p:sp>
            <p:nvSpPr>
              <p:cNvPr id="30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7997813" y="4684690"/>
              <a:ext cx="389805" cy="778385"/>
              <a:chOff x="788632" y="729547"/>
              <a:chExt cx="759619" cy="1516849"/>
            </a:xfrm>
          </p:grpSpPr>
          <p:sp>
            <p:nvSpPr>
              <p:cNvPr id="35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903654" y="4748663"/>
              <a:ext cx="389805" cy="778385"/>
              <a:chOff x="788632" y="729547"/>
              <a:chExt cx="759619" cy="1516849"/>
            </a:xfrm>
          </p:grpSpPr>
          <p:sp>
            <p:nvSpPr>
              <p:cNvPr id="40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8337223" y="4931102"/>
              <a:ext cx="389805" cy="778385"/>
              <a:chOff x="788632" y="729547"/>
              <a:chExt cx="759619" cy="1516849"/>
            </a:xfrm>
          </p:grpSpPr>
          <p:sp>
            <p:nvSpPr>
              <p:cNvPr id="48" name="Abgerundetes Rechteck 5"/>
              <p:cNvSpPr/>
              <p:nvPr/>
            </p:nvSpPr>
            <p:spPr>
              <a:xfrm>
                <a:off x="1059081" y="2036847"/>
                <a:ext cx="210485" cy="209549"/>
              </a:xfrm>
              <a:prstGeom prst="roundRect">
                <a:avLst>
                  <a:gd name="adj" fmla="val 42091"/>
                </a:avLst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Dreieck 6"/>
              <p:cNvSpPr/>
              <p:nvPr/>
            </p:nvSpPr>
            <p:spPr>
              <a:xfrm>
                <a:off x="788632" y="1054206"/>
                <a:ext cx="759619" cy="1027255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Dreieck 7"/>
              <p:cNvSpPr/>
              <p:nvPr/>
            </p:nvSpPr>
            <p:spPr>
              <a:xfrm>
                <a:off x="860539" y="878305"/>
                <a:ext cx="615804" cy="832769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Dreieck 8"/>
              <p:cNvSpPr/>
              <p:nvPr/>
            </p:nvSpPr>
            <p:spPr>
              <a:xfrm>
                <a:off x="957159" y="729547"/>
                <a:ext cx="422565" cy="571446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6803333" y="5370539"/>
            <a:ext cx="1543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Tree 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4" y="2839719"/>
            <a:ext cx="723935" cy="723935"/>
          </a:xfrm>
        </p:spPr>
      </p:pic>
      <p:grpSp>
        <p:nvGrpSpPr>
          <p:cNvPr id="6" name="Gruppieren 16"/>
          <p:cNvGrpSpPr/>
          <p:nvPr/>
        </p:nvGrpSpPr>
        <p:grpSpPr>
          <a:xfrm>
            <a:off x="7308302" y="2096852"/>
            <a:ext cx="1008114" cy="2069991"/>
            <a:chOff x="7884366" y="2988323"/>
            <a:chExt cx="1008114" cy="2069991"/>
          </a:xfrm>
        </p:grpSpPr>
        <p:cxnSp>
          <p:nvCxnSpPr>
            <p:cNvPr id="7" name="Gerade Verbindung mit Pfeil 15"/>
            <p:cNvCxnSpPr/>
            <p:nvPr/>
          </p:nvCxnSpPr>
          <p:spPr>
            <a:xfrm flipH="1">
              <a:off x="8367412" y="4805439"/>
              <a:ext cx="1" cy="252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19"/>
            <p:cNvGrpSpPr/>
            <p:nvPr/>
          </p:nvGrpSpPr>
          <p:grpSpPr>
            <a:xfrm>
              <a:off x="7884366" y="2988323"/>
              <a:ext cx="1008114" cy="1815099"/>
              <a:chOff x="7884366" y="3057626"/>
              <a:chExt cx="1008114" cy="1815099"/>
            </a:xfrm>
          </p:grpSpPr>
          <p:sp>
            <p:nvSpPr>
              <p:cNvPr id="11" name="Rechteck 8"/>
              <p:cNvSpPr/>
              <p:nvPr/>
            </p:nvSpPr>
            <p:spPr>
              <a:xfrm>
                <a:off x="7884368" y="3057626"/>
                <a:ext cx="1008112" cy="436891"/>
              </a:xfrm>
              <a:prstGeom prst="rect">
                <a:avLst/>
              </a:prstGeom>
              <a:solidFill>
                <a:srgbClr val="852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500" smtClean="0"/>
                  <a:t>Learner 1</a:t>
                </a:r>
                <a:endParaRPr lang="en-GB" sz="1500" dirty="0"/>
              </a:p>
            </p:txBody>
          </p:sp>
          <p:sp>
            <p:nvSpPr>
              <p:cNvPr id="12" name="Rechteck 9"/>
              <p:cNvSpPr/>
              <p:nvPr/>
            </p:nvSpPr>
            <p:spPr>
              <a:xfrm>
                <a:off x="7884366" y="3746068"/>
                <a:ext cx="1008113" cy="436891"/>
              </a:xfrm>
              <a:prstGeom prst="rect">
                <a:avLst/>
              </a:prstGeom>
              <a:solidFill>
                <a:srgbClr val="852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/>
                  <a:t>Weighted Data</a:t>
                </a:r>
              </a:p>
            </p:txBody>
          </p:sp>
          <p:sp>
            <p:nvSpPr>
              <p:cNvPr id="13" name="Rechteck 10"/>
              <p:cNvSpPr/>
              <p:nvPr/>
            </p:nvSpPr>
            <p:spPr>
              <a:xfrm>
                <a:off x="7884367" y="4435834"/>
                <a:ext cx="1008112" cy="436891"/>
              </a:xfrm>
              <a:prstGeom prst="rect">
                <a:avLst/>
              </a:prstGeom>
              <a:solidFill>
                <a:srgbClr val="8523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500" dirty="0" smtClean="0"/>
                  <a:t>Learner 2</a:t>
                </a:r>
                <a:endParaRPr lang="en-GB" sz="1500" dirty="0"/>
              </a:p>
            </p:txBody>
          </p:sp>
          <p:cxnSp>
            <p:nvCxnSpPr>
              <p:cNvPr id="14" name="Gerade Verbindung mit Pfeil 12"/>
              <p:cNvCxnSpPr>
                <a:stCxn id="13" idx="2"/>
                <a:endCxn id="14" idx="0"/>
              </p:cNvCxnSpPr>
              <p:nvPr/>
            </p:nvCxnSpPr>
            <p:spPr>
              <a:xfrm>
                <a:off x="8388424" y="3494517"/>
                <a:ext cx="0" cy="2515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/>
              <p:cNvCxnSpPr>
                <a:stCxn id="14" idx="2"/>
                <a:endCxn id="15" idx="0"/>
              </p:cNvCxnSpPr>
              <p:nvPr/>
            </p:nvCxnSpPr>
            <p:spPr>
              <a:xfrm flipH="1">
                <a:off x="8388423" y="4182959"/>
                <a:ext cx="1" cy="252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hteck 9"/>
          <p:cNvSpPr/>
          <p:nvPr/>
        </p:nvSpPr>
        <p:spPr>
          <a:xfrm>
            <a:off x="7308303" y="4149490"/>
            <a:ext cx="1008112" cy="436891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Weighted Data</a:t>
            </a:r>
          </a:p>
        </p:txBody>
      </p:sp>
      <p:cxnSp>
        <p:nvCxnSpPr>
          <p:cNvPr id="17" name="Gerade Verbindung mit Pfeil 15"/>
          <p:cNvCxnSpPr/>
          <p:nvPr/>
        </p:nvCxnSpPr>
        <p:spPr>
          <a:xfrm flipH="1">
            <a:off x="7823339" y="4586381"/>
            <a:ext cx="1" cy="25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81301" y="4797152"/>
            <a:ext cx="6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62992" y="2043082"/>
            <a:ext cx="396019" cy="426783"/>
            <a:chOff x="323548" y="1844282"/>
            <a:chExt cx="396019" cy="426783"/>
          </a:xfrm>
        </p:grpSpPr>
        <p:sp>
          <p:nvSpPr>
            <p:cNvPr id="19" name="Oval 18"/>
            <p:cNvSpPr/>
            <p:nvPr/>
          </p:nvSpPr>
          <p:spPr>
            <a:xfrm>
              <a:off x="503548" y="1844282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95548" y="2024856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548" y="2199065"/>
              <a:ext cx="72000" cy="7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03548" y="2199065"/>
              <a:ext cx="72000" cy="7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9" idx="3"/>
              <a:endCxn id="20" idx="0"/>
            </p:cNvCxnSpPr>
            <p:nvPr/>
          </p:nvCxnSpPr>
          <p:spPr>
            <a:xfrm flipH="1">
              <a:off x="449548" y="1936466"/>
              <a:ext cx="69816" cy="88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9" idx="5"/>
            </p:cNvCxnSpPr>
            <p:nvPr/>
          </p:nvCxnSpPr>
          <p:spPr>
            <a:xfrm>
              <a:off x="595732" y="1936466"/>
              <a:ext cx="69816" cy="88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0" idx="3"/>
              <a:endCxn id="22" idx="0"/>
            </p:cNvCxnSpPr>
            <p:nvPr/>
          </p:nvCxnSpPr>
          <p:spPr>
            <a:xfrm flipH="1">
              <a:off x="359548" y="2117040"/>
              <a:ext cx="51816" cy="82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0" idx="5"/>
              <a:endCxn id="23" idx="0"/>
            </p:cNvCxnSpPr>
            <p:nvPr/>
          </p:nvCxnSpPr>
          <p:spPr>
            <a:xfrm>
              <a:off x="487732" y="2117040"/>
              <a:ext cx="51816" cy="82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567" y="2034971"/>
              <a:ext cx="72000" cy="72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18096" y="1946605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Boosting algorithms fit iteratively weak learners of the same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18096" y="2905406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iteration </a:t>
            </a:r>
            <a:r>
              <a:rPr lang="en-US" dirty="0" smtClean="0"/>
              <a:t>focuses </a:t>
            </a:r>
            <a:r>
              <a:rPr lang="en-US" dirty="0"/>
              <a:t>on </a:t>
            </a:r>
            <a:r>
              <a:rPr lang="en-US" dirty="0" smtClean="0"/>
              <a:t>previously misclassified </a:t>
            </a:r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4390" y="3810437"/>
                <a:ext cx="6732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000" i="1" smtClean="0">
                          <a:solidFill>
                            <a:srgbClr val="85233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</m:oMath>
                  </m:oMathPara>
                </a14:m>
                <a:endParaRPr lang="en-US" sz="6000" dirty="0">
                  <a:solidFill>
                    <a:srgbClr val="852339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0" y="3810437"/>
                <a:ext cx="673224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518096" y="3938891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up all learners with weights gives a powerful learner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8096" y="4941168"/>
            <a:ext cx="41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Gives </a:t>
            </a:r>
            <a:r>
              <a:rPr lang="en-US" dirty="0"/>
              <a:t>state-of-the-art results on many standard classification </a:t>
            </a:r>
            <a:r>
              <a:rPr lang="en-US" dirty="0" smtClean="0"/>
              <a:t>benchmarks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29111"/>
            <a:ext cx="8353600" cy="264185"/>
          </a:xfrm>
        </p:spPr>
        <p:txBody>
          <a:bodyPr/>
          <a:lstStyle/>
          <a:p>
            <a:r>
              <a:rPr lang="en-US" dirty="0" smtClean="0"/>
              <a:t>Source: Li (</a:t>
            </a:r>
            <a:r>
              <a:rPr lang="en-US" smtClean="0"/>
              <a:t>2012)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7" y="4970791"/>
            <a:ext cx="515107" cy="515107"/>
          </a:xfrm>
          <a:prstGeom prst="rect">
            <a:avLst/>
          </a:prstGeom>
        </p:spPr>
      </p:pic>
      <p:sp>
        <p:nvSpPr>
          <p:cNvPr id="43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Boosters convert weak learners to strong ones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Popular boosting algorithm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eXtreme</a:t>
            </a:r>
            <a:r>
              <a:rPr lang="en-US" dirty="0" smtClean="0"/>
              <a:t> gradient Boosting (</a:t>
            </a:r>
            <a:r>
              <a:rPr lang="en-US" dirty="0" err="1" smtClean="0"/>
              <a:t>xgboost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Chen, </a:t>
            </a:r>
            <a:r>
              <a:rPr lang="en-US" dirty="0" err="1"/>
              <a:t>Tianqi</a:t>
            </a:r>
            <a:r>
              <a:rPr lang="en-US" dirty="0"/>
              <a:t>, and Carlos </a:t>
            </a:r>
            <a:r>
              <a:rPr lang="en-US" dirty="0" err="1"/>
              <a:t>Guestrin</a:t>
            </a:r>
            <a:r>
              <a:rPr lang="en-US" dirty="0"/>
              <a:t>. "</a:t>
            </a:r>
            <a:r>
              <a:rPr lang="en-US" dirty="0" err="1"/>
              <a:t>Xgboost</a:t>
            </a:r>
            <a:r>
              <a:rPr lang="en-US" dirty="0"/>
              <a:t>: A scalable tree boosting system." </a:t>
            </a:r>
            <a:r>
              <a:rPr lang="en-US" i="1" dirty="0" err="1"/>
              <a:t>arXiv</a:t>
            </a:r>
            <a:r>
              <a:rPr lang="en-US" i="1" dirty="0"/>
              <a:t> preprint arXiv:1603.02754</a:t>
            </a:r>
            <a:r>
              <a:rPr lang="en-US" dirty="0"/>
              <a:t> (2016).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17520" y="4252962"/>
            <a:ext cx="1107667" cy="1341707"/>
            <a:chOff x="2015715" y="4234552"/>
            <a:chExt cx="1107667" cy="1341707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728" y="4234552"/>
              <a:ext cx="891643" cy="89073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015715" y="5206927"/>
              <a:ext cx="1107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Power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46925" y="4341809"/>
            <a:ext cx="1107667" cy="1252860"/>
            <a:chOff x="3999978" y="4323399"/>
            <a:chExt cx="1107667" cy="1252860"/>
          </a:xfrm>
        </p:grpSpPr>
        <p:grpSp>
          <p:nvGrpSpPr>
            <p:cNvPr id="17" name="Group 16"/>
            <p:cNvGrpSpPr/>
            <p:nvPr/>
          </p:nvGrpSpPr>
          <p:grpSpPr>
            <a:xfrm>
              <a:off x="4179717" y="4323399"/>
              <a:ext cx="748187" cy="818730"/>
              <a:chOff x="2303748" y="4617132"/>
              <a:chExt cx="748187" cy="818730"/>
            </a:xfrm>
          </p:grpSpPr>
          <p:sp>
            <p:nvSpPr>
              <p:cNvPr id="7" name="Chevron 6"/>
              <p:cNvSpPr/>
              <p:nvPr/>
            </p:nvSpPr>
            <p:spPr>
              <a:xfrm>
                <a:off x="2303748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hevron 7"/>
              <p:cNvSpPr/>
              <p:nvPr/>
            </p:nvSpPr>
            <p:spPr>
              <a:xfrm>
                <a:off x="2452303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hevron 8"/>
              <p:cNvSpPr/>
              <p:nvPr/>
            </p:nvSpPr>
            <p:spPr>
              <a:xfrm>
                <a:off x="2600858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hevron 9"/>
              <p:cNvSpPr/>
              <p:nvPr/>
            </p:nvSpPr>
            <p:spPr>
              <a:xfrm>
                <a:off x="2303748" y="5062501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/>
              <p:cNvSpPr/>
              <p:nvPr/>
            </p:nvSpPr>
            <p:spPr>
              <a:xfrm>
                <a:off x="2452303" y="5062501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/>
              <p:cNvSpPr/>
              <p:nvPr/>
            </p:nvSpPr>
            <p:spPr>
              <a:xfrm>
                <a:off x="2600858" y="5062501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/>
              <p:cNvSpPr/>
              <p:nvPr/>
            </p:nvSpPr>
            <p:spPr>
              <a:xfrm>
                <a:off x="2749413" y="5062500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/>
              <p:cNvSpPr/>
              <p:nvPr/>
            </p:nvSpPr>
            <p:spPr>
              <a:xfrm>
                <a:off x="2754824" y="4617132"/>
                <a:ext cx="297111" cy="373361"/>
              </a:xfrm>
              <a:prstGeom prst="chevron">
                <a:avLst>
                  <a:gd name="adj" fmla="val 6985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999978" y="5206927"/>
              <a:ext cx="1107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Speed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23350" y="4284317"/>
            <a:ext cx="1649050" cy="1269890"/>
            <a:chOff x="5356954" y="4321721"/>
            <a:chExt cx="1649050" cy="1269890"/>
          </a:xfrm>
        </p:grpSpPr>
        <p:pic>
          <p:nvPicPr>
            <p:cNvPr id="18" name="Grafik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6994" y="4321721"/>
              <a:ext cx="960459" cy="89696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356954" y="5222279"/>
              <a:ext cx="1649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Customization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48443" y="4260935"/>
            <a:ext cx="2347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852339"/>
                </a:solidFill>
                <a:latin typeface="Cambria Math" charset="0"/>
                <a:ea typeface="Cambria Math" charset="0"/>
                <a:cs typeface="Cambria Math" charset="0"/>
              </a:rPr>
              <a:t>Why</a:t>
            </a:r>
            <a:endParaRPr lang="en-US" sz="6000" dirty="0">
              <a:solidFill>
                <a:srgbClr val="852339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2439" y="2180647"/>
            <a:ext cx="2347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852339"/>
                </a:solidFill>
                <a:latin typeface="Cambria Math" charset="0"/>
                <a:ea typeface="Cambria Math" charset="0"/>
                <a:cs typeface="Cambria Math" charset="0"/>
              </a:rPr>
              <a:t>How</a:t>
            </a:r>
            <a:endParaRPr lang="en-US" sz="6000" dirty="0">
              <a:solidFill>
                <a:srgbClr val="852339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35699" y="2060848"/>
            <a:ext cx="57247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dirty="0"/>
              <a:t>Builds on Gradient Boosting </a:t>
            </a:r>
            <a:r>
              <a:rPr lang="en-US" dirty="0" smtClean="0"/>
              <a:t>Method, where “shortcomings” in previous learners </a:t>
            </a:r>
            <a:r>
              <a:rPr lang="en-US" dirty="0"/>
              <a:t>are identified by </a:t>
            </a:r>
            <a:r>
              <a:rPr lang="en-US" dirty="0" smtClean="0"/>
              <a:t>gradients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/>
              <a:t>Improves it through simplified tree building, pruning and parallel </a:t>
            </a:r>
            <a:r>
              <a:rPr lang="en-US" dirty="0" smtClean="0"/>
              <a:t>processing 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Approximated splitting algorithm makes it faster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2440" y="2986014"/>
            <a:ext cx="16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  <a:r>
              <a:rPr lang="en-US" smtClean="0"/>
              <a:t>oes it work?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48234" y="5143700"/>
            <a:ext cx="16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smtClean="0"/>
              <a:t>s it used?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" name="Picture Placeholder 1"/>
          <p:cNvPicPr>
            <a:picLocks noChangeAspect="1"/>
          </p:cNvPicPr>
          <p:nvPr/>
        </p:nvPicPr>
        <p:blipFill>
          <a:blip r:embed="rId2"/>
          <a:srcRect t="7476" b="7476"/>
          <a:stretch>
            <a:fillRect/>
          </a:stretch>
        </p:blipFill>
        <p:spPr>
          <a:xfrm>
            <a:off x="371722" y="2960948"/>
            <a:ext cx="8413503" cy="28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175956" y="2116831"/>
            <a:ext cx="4555469" cy="291951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ROC curves visualize binary classification performance </a:t>
            </a: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better a classifier, the closer its curve is to the top-left corner</a:t>
            </a: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threshold of a classifier defines a point on the curve</a:t>
            </a: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AUC summarizes the performance and lies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between 0 and 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99592" y="2116832"/>
            <a:ext cx="36004" cy="2952328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2362870" y="3592996"/>
            <a:ext cx="36004" cy="2952328"/>
          </a:xfrm>
          <a:prstGeom prst="straightConnector1">
            <a:avLst/>
          </a:prstGeom>
          <a:ln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00485" y="2348880"/>
            <a:ext cx="2724396" cy="2702278"/>
          </a:xfrm>
          <a:prstGeom prst="line">
            <a:avLst/>
          </a:prstGeom>
          <a:ln>
            <a:solidFill>
              <a:srgbClr val="5F5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37135" y="5095174"/>
            <a:ext cx="815146" cy="3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5F5F5F"/>
                </a:solidFill>
              </a:rPr>
              <a:t>P(FP)</a:t>
            </a:r>
            <a:endParaRPr lang="en-US">
              <a:solidFill>
                <a:srgbClr val="5F5F5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6905" y="3367269"/>
            <a:ext cx="815146" cy="3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5F5F5F"/>
                </a:solidFill>
              </a:rPr>
              <a:t>P(TP)</a:t>
            </a:r>
            <a:endParaRPr lang="en-US">
              <a:solidFill>
                <a:srgbClr val="5F5F5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14400" y="2328863"/>
            <a:ext cx="2714625" cy="2707481"/>
          </a:xfrm>
          <a:custGeom>
            <a:avLst/>
            <a:gdLst>
              <a:gd name="connsiteX0" fmla="*/ 0 w 2714625"/>
              <a:gd name="connsiteY0" fmla="*/ 2707481 h 2707481"/>
              <a:gd name="connsiteX1" fmla="*/ 707231 w 2714625"/>
              <a:gd name="connsiteY1" fmla="*/ 885825 h 2707481"/>
              <a:gd name="connsiteX2" fmla="*/ 2714625 w 2714625"/>
              <a:gd name="connsiteY2" fmla="*/ 0 h 270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5" h="2707481">
                <a:moveTo>
                  <a:pt x="0" y="2707481"/>
                </a:moveTo>
                <a:cubicBezTo>
                  <a:pt x="127397" y="2022276"/>
                  <a:pt x="254794" y="1337072"/>
                  <a:pt x="707231" y="885825"/>
                </a:cubicBezTo>
                <a:cubicBezTo>
                  <a:pt x="1159668" y="434578"/>
                  <a:pt x="2382441" y="213122"/>
                  <a:pt x="2714625" y="0"/>
                </a:cubicBezTo>
              </a:path>
            </a:pathLst>
          </a:custGeom>
          <a:noFill/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907256" y="2299936"/>
            <a:ext cx="2721769" cy="2743552"/>
          </a:xfrm>
          <a:custGeom>
            <a:avLst/>
            <a:gdLst>
              <a:gd name="connsiteX0" fmla="*/ 0 w 2721769"/>
              <a:gd name="connsiteY0" fmla="*/ 2743552 h 2743552"/>
              <a:gd name="connsiteX1" fmla="*/ 657225 w 2721769"/>
              <a:gd name="connsiteY1" fmla="*/ 428977 h 2743552"/>
              <a:gd name="connsiteX2" fmla="*/ 2721769 w 2721769"/>
              <a:gd name="connsiteY2" fmla="*/ 352 h 274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769" h="2743552">
                <a:moveTo>
                  <a:pt x="0" y="2743552"/>
                </a:moveTo>
                <a:cubicBezTo>
                  <a:pt x="101798" y="1814864"/>
                  <a:pt x="203597" y="886177"/>
                  <a:pt x="657225" y="428977"/>
                </a:cubicBezTo>
                <a:cubicBezTo>
                  <a:pt x="1110853" y="-28223"/>
                  <a:pt x="2721769" y="352"/>
                  <a:pt x="2721769" y="352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292281" y="5511715"/>
            <a:ext cx="360000" cy="0"/>
          </a:xfrm>
          <a:prstGeom prst="line">
            <a:avLst/>
          </a:prstGeom>
          <a:ln>
            <a:solidFill>
              <a:srgbClr val="5F5F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52281" y="537321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andom guess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292281" y="5705218"/>
            <a:ext cx="360000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53919" y="560307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classifiers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92281" y="5777226"/>
            <a:ext cx="360000" cy="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The area under curved can be used for visual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5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5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Random forest performs best on default settings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algorithms</a:t>
              </a:r>
              <a:endParaRPr lang="en-US" sz="1600" b="1" dirty="0"/>
            </a:p>
          </p:txBody>
        </p:sp>
      </p:grpSp>
      <p:sp>
        <p:nvSpPr>
          <p:cNvPr id="38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2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Tuning example </a:t>
            </a:r>
            <a:r>
              <a:rPr lang="en-US" dirty="0" err="1" smtClean="0"/>
              <a:t>xgboost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Parameter tuning for </a:t>
            </a:r>
            <a:r>
              <a:rPr lang="en-US" dirty="0" err="1" smtClean="0"/>
              <a:t>Rpart</a:t>
            </a:r>
            <a:r>
              <a:rPr lang="en-US" dirty="0" smtClean="0"/>
              <a:t> yields significant improvements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5"/>
          </a:xfrm>
        </p:spPr>
      </p:pic>
      <p:grpSp>
        <p:nvGrpSpPr>
          <p:cNvPr id="6" name="Group 5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and tuned algorithm (</a:t>
              </a:r>
              <a:r>
                <a:rPr lang="en-US" sz="1600" b="1" dirty="0" err="1" smtClean="0"/>
                <a:t>rpart</a:t>
              </a:r>
              <a:r>
                <a:rPr lang="en-US" sz="1600" b="1" dirty="0" smtClean="0"/>
                <a:t>)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08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learnvest.global.ssl.fastly.net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-content/uploads/2014/04/</a:t>
            </a:r>
            <a:r>
              <a:rPr lang="en-US" dirty="0" err="1"/>
              <a:t>Roadmap.jpg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722" y="1700212"/>
            <a:ext cx="1626198" cy="86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understanding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68359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64996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Value imputation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61633" y="1706476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58270" y="1700212"/>
            <a:ext cx="1626198" cy="8646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5" b="7323"/>
          <a:stretch/>
        </p:blipFill>
        <p:spPr>
          <a:xfrm>
            <a:off x="358775" y="2564904"/>
            <a:ext cx="8426450" cy="32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39993" cy="3960000"/>
          </a:xfr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Parameter tuning for random forest yields non-significant improvements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and tuned algorithm (Random Forest)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40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34" y="5832475"/>
            <a:ext cx="329406" cy="263525"/>
          </a:xfr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Parameter for </a:t>
            </a:r>
            <a:r>
              <a:rPr lang="en-US" dirty="0" err="1" smtClean="0"/>
              <a:t>xgboost</a:t>
            </a:r>
            <a:r>
              <a:rPr lang="en-US" dirty="0" smtClean="0"/>
              <a:t> yields The highest improvements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default and tuned algorithm (XGBOOST)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810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Predictions are better the more attributes a subset has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0"/>
          </a:xfrm>
        </p:spPr>
      </p:pic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344308" y="2744924"/>
            <a:ext cx="14041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sz="1400" dirty="0" smtClean="0"/>
              <a:t>AUC:</a:t>
            </a:r>
          </a:p>
          <a:p>
            <a:pPr>
              <a:lnSpc>
                <a:spcPts val="2180"/>
              </a:lnSpc>
            </a:pPr>
            <a:r>
              <a:rPr lang="nb-NO" sz="1400" dirty="0" smtClean="0"/>
              <a:t>0.773</a:t>
            </a:r>
          </a:p>
          <a:p>
            <a:pPr>
              <a:lnSpc>
                <a:spcPts val="2180"/>
              </a:lnSpc>
            </a:pPr>
            <a:r>
              <a:rPr lang="nb-NO" sz="1400" dirty="0" smtClean="0"/>
              <a:t>0.739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0.628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0.624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0.638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32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Tuned algorithms sample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9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Tuned algorithms whole set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4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Time consumption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subsets</a:t>
              </a:r>
              <a:endParaRPr lang="en-US" sz="1600" b="1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PCA reveals steep curve; however, no distinct elbow can be identified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The </a:t>
            </a:r>
            <a:r>
              <a:rPr lang="de-DE" sz="1400" dirty="0" err="1" smtClean="0"/>
              <a:t>first</a:t>
            </a:r>
            <a:r>
              <a:rPr lang="de-DE" sz="1400" dirty="0" smtClean="0"/>
              <a:t> 453 PCs </a:t>
            </a:r>
            <a:r>
              <a:rPr lang="de-DE" sz="1400" dirty="0" err="1" smtClean="0"/>
              <a:t>explain</a:t>
            </a:r>
            <a:r>
              <a:rPr lang="de-DE" sz="1400" dirty="0" smtClean="0"/>
              <a:t> </a:t>
            </a:r>
            <a:r>
              <a:rPr lang="de-DE" sz="1400" dirty="0" err="1" smtClean="0"/>
              <a:t>more</a:t>
            </a:r>
            <a:r>
              <a:rPr lang="de-DE" sz="1400" dirty="0" smtClean="0"/>
              <a:t> </a:t>
            </a:r>
            <a:r>
              <a:rPr lang="de-DE" sz="1400" dirty="0" err="1" smtClean="0"/>
              <a:t>than</a:t>
            </a:r>
            <a:r>
              <a:rPr lang="de-DE" sz="1400" dirty="0" smtClean="0"/>
              <a:t> 80%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variance</a:t>
            </a:r>
            <a:r>
              <a:rPr lang="de-DE" sz="1400" dirty="0" smtClean="0"/>
              <a:t>; </a:t>
            </a:r>
            <a:r>
              <a:rPr lang="de-DE" sz="1400" dirty="0" err="1" smtClean="0"/>
              <a:t>decreasing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dimensionality</a:t>
            </a:r>
            <a:r>
              <a:rPr lang="de-DE" sz="1400" dirty="0" smtClean="0"/>
              <a:t> </a:t>
            </a:r>
            <a:r>
              <a:rPr lang="de-DE" sz="1400" dirty="0" err="1" smtClean="0"/>
              <a:t>might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utilized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performance</a:t>
            </a:r>
            <a:r>
              <a:rPr lang="de-DE" sz="1400" dirty="0" smtClean="0"/>
              <a:t> </a:t>
            </a:r>
            <a:r>
              <a:rPr lang="de-DE" sz="1400" dirty="0" err="1" smtClean="0"/>
              <a:t>improvements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grpSp>
        <p:nvGrpSpPr>
          <p:cNvPr id="28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9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Explained variance by PCs</a:t>
              </a:r>
              <a:endParaRPr lang="en-US" sz="1400" b="1" dirty="0"/>
            </a:p>
          </p:txBody>
        </p:sp>
      </p:grpSp>
      <p:grpSp>
        <p:nvGrpSpPr>
          <p:cNvPr id="31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32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Cumsum</a:t>
              </a:r>
              <a:r>
                <a:rPr lang="en-US" sz="1400" b="1" dirty="0" smtClean="0"/>
                <a:t> of variance of PCs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86065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PCA shows a tradeoff between </a:t>
            </a:r>
            <a:r>
              <a:rPr lang="en-US" dirty="0" err="1" smtClean="0"/>
              <a:t>auc</a:t>
            </a:r>
            <a:r>
              <a:rPr lang="en-US" dirty="0" smtClean="0"/>
              <a:t> and runtime performance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486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1872000"/>
            <a:ext cx="4860000" cy="3240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Runtimes and AUCs for different sample sizes for whole set and first 453 PCs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557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Dataset transformation have little impact on prediction quality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8775" y="1340769"/>
            <a:ext cx="8426450" cy="360040"/>
            <a:chOff x="358775" y="1609055"/>
            <a:chExt cx="3889189" cy="3077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8775" y="1609055"/>
              <a:ext cx="3889189" cy="28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ROC curves for different datasets</a:t>
              </a:r>
              <a:endParaRPr lang="en-US" sz="1600" b="1" dirty="0"/>
            </a:p>
          </p:txBody>
        </p:sp>
      </p:grp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872000"/>
            <a:ext cx="5940000" cy="3960005"/>
          </a:xfrm>
        </p:spPr>
      </p:pic>
      <p:sp>
        <p:nvSpPr>
          <p:cNvPr id="13" name="TextBox 12"/>
          <p:cNvSpPr txBox="1"/>
          <p:nvPr/>
        </p:nvSpPr>
        <p:spPr>
          <a:xfrm>
            <a:off x="7344308" y="2996952"/>
            <a:ext cx="140415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sz="1400" dirty="0" smtClean="0"/>
              <a:t>AUC:</a:t>
            </a:r>
          </a:p>
          <a:p>
            <a:pPr>
              <a:lnSpc>
                <a:spcPts val="2180"/>
              </a:lnSpc>
            </a:pPr>
            <a:r>
              <a:rPr lang="is-IS" sz="1400" dirty="0" smtClean="0"/>
              <a:t>0.765</a:t>
            </a:r>
            <a:endParaRPr lang="nb-NO" sz="1400" dirty="0" smtClean="0"/>
          </a:p>
          <a:p>
            <a:pPr>
              <a:lnSpc>
                <a:spcPts val="2180"/>
              </a:lnSpc>
            </a:pPr>
            <a:r>
              <a:rPr lang="fi-FI" sz="1400" dirty="0" smtClean="0"/>
              <a:t>0.762</a:t>
            </a:r>
          </a:p>
          <a:p>
            <a:pPr>
              <a:lnSpc>
                <a:spcPts val="2180"/>
              </a:lnSpc>
            </a:pPr>
            <a:r>
              <a:rPr lang="hr-HR" sz="1400" dirty="0" smtClean="0"/>
              <a:t>0.757</a:t>
            </a:r>
            <a:endParaRPr lang="is-IS" sz="1400" dirty="0" smtClean="0"/>
          </a:p>
        </p:txBody>
      </p:sp>
    </p:spTree>
    <p:extLst>
      <p:ext uri="{BB962C8B-B14F-4D97-AF65-F5344CB8AC3E}">
        <p14:creationId xmlns:p14="http://schemas.microsoft.com/office/powerpoint/2010/main" val="350020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A small set of attributes are very important; rest long tail</a:t>
            </a:r>
            <a:endParaRPr lang="en-US" dirty="0"/>
          </a:p>
        </p:txBody>
      </p:sp>
      <p:grpSp>
        <p:nvGrpSpPr>
          <p:cNvPr id="28" name="Group 19"/>
          <p:cNvGrpSpPr/>
          <p:nvPr/>
        </p:nvGrpSpPr>
        <p:grpSpPr>
          <a:xfrm>
            <a:off x="358775" y="1393031"/>
            <a:ext cx="8426450" cy="307777"/>
            <a:chOff x="358775" y="1609055"/>
            <a:chExt cx="3889189" cy="307777"/>
          </a:xfrm>
        </p:grpSpPr>
        <p:cxnSp>
          <p:nvCxnSpPr>
            <p:cNvPr id="29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Mean decrease in Gini if attributes were omitted</a:t>
              </a:r>
              <a:endParaRPr lang="en-US" sz="1400" b="1" dirty="0"/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sp>
        <p:nvSpPr>
          <p:cNvPr id="19" name="Rechteck 41"/>
          <p:cNvSpPr/>
          <p:nvPr/>
        </p:nvSpPr>
        <p:spPr>
          <a:xfrm>
            <a:off x="5149977" y="2321088"/>
            <a:ext cx="3635247" cy="658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 dirty="0"/>
              <a:t>	</a:t>
            </a:r>
            <a:r>
              <a:rPr lang="de-DE" sz="1600" b="1" dirty="0" smtClean="0"/>
              <a:t>Attributes</a:t>
            </a:r>
            <a:endParaRPr lang="en-US" sz="1600" b="1" dirty="0"/>
          </a:p>
        </p:txBody>
      </p:sp>
      <p:sp>
        <p:nvSpPr>
          <p:cNvPr id="20" name="Oval 37"/>
          <p:cNvSpPr>
            <a:spLocks noChangeAspect="1"/>
          </p:cNvSpPr>
          <p:nvPr/>
        </p:nvSpPr>
        <p:spPr>
          <a:xfrm>
            <a:off x="4820794" y="2321088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46"/>
          <p:cNvSpPr txBox="1"/>
          <p:nvPr/>
        </p:nvSpPr>
        <p:spPr>
          <a:xfrm>
            <a:off x="5149977" y="2979529"/>
            <a:ext cx="363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States </a:t>
            </a:r>
            <a:r>
              <a:rPr lang="de-DE" sz="1600" dirty="0" err="1" smtClean="0"/>
              <a:t>attribute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States </a:t>
            </a:r>
            <a:r>
              <a:rPr lang="de-DE" sz="1600" dirty="0" err="1" smtClean="0"/>
              <a:t>attribute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Unidentified</a:t>
            </a:r>
            <a:r>
              <a:rPr lang="de-DE" sz="1600" dirty="0" smtClean="0"/>
              <a:t> 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attribute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Month</a:t>
            </a:r>
            <a:r>
              <a:rPr lang="de-DE" sz="1600" dirty="0" smtClean="0"/>
              <a:t> </a:t>
            </a:r>
            <a:r>
              <a:rPr lang="de-DE" sz="1600" dirty="0" err="1" smtClean="0"/>
              <a:t>attribute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Month</a:t>
            </a:r>
            <a:r>
              <a:rPr lang="de-DE" sz="1600" dirty="0" smtClean="0"/>
              <a:t> </a:t>
            </a:r>
            <a:r>
              <a:rPr lang="de-DE" sz="1600" dirty="0" err="1" smtClean="0"/>
              <a:t>attribute</a:t>
            </a:r>
            <a:endParaRPr lang="de-DE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/>
              <a:t>Unidentified</a:t>
            </a:r>
            <a:r>
              <a:rPr lang="de-DE" sz="1600" dirty="0" smtClean="0"/>
              <a:t> </a:t>
            </a:r>
            <a:r>
              <a:rPr lang="de-DE" sz="1600" dirty="0" err="1" smtClean="0"/>
              <a:t>factor</a:t>
            </a:r>
            <a:r>
              <a:rPr lang="de-DE" sz="1600" dirty="0" smtClean="0"/>
              <a:t> </a:t>
            </a:r>
            <a:r>
              <a:rPr lang="de-DE" sz="1600" dirty="0" err="1" smtClean="0"/>
              <a:t>attribute</a:t>
            </a:r>
            <a:endParaRPr lang="en-US" sz="1600" dirty="0" smtClean="0"/>
          </a:p>
        </p:txBody>
      </p:sp>
      <p:pic>
        <p:nvPicPr>
          <p:cNvPr id="22" name="Grafik 19"/>
          <p:cNvPicPr>
            <a:picLocks noChangeAspect="1"/>
          </p:cNvPicPr>
          <p:nvPr/>
        </p:nvPicPr>
        <p:blipFill>
          <a:blip r:embed="rId3">
            <a:lum bright="45000"/>
          </a:blip>
          <a:stretch>
            <a:fillRect/>
          </a:stretch>
        </p:blipFill>
        <p:spPr>
          <a:xfrm>
            <a:off x="4894758" y="2383628"/>
            <a:ext cx="510438" cy="514315"/>
          </a:xfrm>
          <a:prstGeom prst="rect">
            <a:avLst/>
          </a:prstGeom>
        </p:spPr>
      </p:pic>
      <p:sp>
        <p:nvSpPr>
          <p:cNvPr id="23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35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Apparently</a:t>
            </a:r>
            <a:r>
              <a:rPr lang="de-DE" sz="1400" dirty="0" smtClean="0"/>
              <a:t>,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more</a:t>
            </a:r>
            <a:r>
              <a:rPr lang="de-DE" sz="1400" dirty="0" smtClean="0"/>
              <a:t> </a:t>
            </a:r>
            <a:r>
              <a:rPr lang="de-DE" sz="1400" dirty="0" err="1" smtClean="0"/>
              <a:t>important</a:t>
            </a:r>
            <a:r>
              <a:rPr lang="de-DE" sz="1400" dirty="0" smtClean="0"/>
              <a:t> </a:t>
            </a:r>
            <a:r>
              <a:rPr lang="de-DE" sz="1400" dirty="0" err="1" smtClean="0"/>
              <a:t>than</a:t>
            </a:r>
            <a:r>
              <a:rPr lang="de-DE" sz="1400" dirty="0" smtClean="0"/>
              <a:t> </a:t>
            </a:r>
            <a:r>
              <a:rPr lang="de-DE" sz="1400" dirty="0" err="1" smtClean="0"/>
              <a:t>numerical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. </a:t>
            </a:r>
            <a:r>
              <a:rPr lang="de-DE" sz="1400" dirty="0" err="1" smtClean="0"/>
              <a:t>Maybe</a:t>
            </a:r>
            <a:r>
              <a:rPr lang="de-DE" sz="1400" dirty="0" smtClean="0"/>
              <a:t> </a:t>
            </a:r>
            <a:r>
              <a:rPr lang="de-DE" sz="1400" dirty="0" err="1" smtClean="0"/>
              <a:t>domain</a:t>
            </a:r>
            <a:r>
              <a:rPr lang="de-DE" sz="1400" dirty="0" smtClean="0"/>
              <a:t> </a:t>
            </a:r>
            <a:r>
              <a:rPr lang="de-DE" sz="1400" dirty="0" err="1" smtClean="0"/>
              <a:t>knowledge</a:t>
            </a:r>
            <a:r>
              <a:rPr lang="de-DE" sz="1400" dirty="0" smtClean="0"/>
              <a:t> on </a:t>
            </a:r>
            <a:r>
              <a:rPr lang="de-DE" sz="1400" dirty="0" err="1" smtClean="0"/>
              <a:t>data</a:t>
            </a:r>
            <a:r>
              <a:rPr lang="de-DE" sz="1400" dirty="0" smtClean="0"/>
              <a:t> </a:t>
            </a:r>
            <a:r>
              <a:rPr lang="de-DE" sz="1400" dirty="0" err="1" smtClean="0"/>
              <a:t>could</a:t>
            </a:r>
            <a:r>
              <a:rPr lang="de-DE" sz="1400" dirty="0" smtClean="0"/>
              <a:t> </a:t>
            </a:r>
            <a:r>
              <a:rPr lang="de-DE" sz="1400" dirty="0" err="1" smtClean="0"/>
              <a:t>further</a:t>
            </a:r>
            <a:r>
              <a:rPr lang="de-DE" sz="1400" dirty="0" smtClean="0"/>
              <a:t> </a:t>
            </a:r>
            <a:r>
              <a:rPr lang="de-DE" sz="1400" dirty="0" err="1" smtClean="0"/>
              <a:t>improve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model</a:t>
            </a:r>
            <a:r>
              <a:rPr lang="de-DE" sz="1400" dirty="0" smtClean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453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available train dataset is huge; and the test set is just as big</a:t>
            </a:r>
            <a:endParaRPr lang="en-US" dirty="0"/>
          </a:p>
        </p:txBody>
      </p:sp>
      <p:cxnSp>
        <p:nvCxnSpPr>
          <p:cNvPr id="4" name="Gerade Verbindung mit Pfeil 3"/>
          <p:cNvCxnSpPr/>
          <p:nvPr/>
        </p:nvCxnSpPr>
        <p:spPr>
          <a:xfrm flipH="1">
            <a:off x="1115615" y="1808820"/>
            <a:ext cx="0" cy="3456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V="1">
            <a:off x="1110173" y="1808820"/>
            <a:ext cx="5910099" cy="54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110172" y="1412776"/>
            <a:ext cx="591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1,932 </a:t>
            </a:r>
            <a:r>
              <a:rPr lang="de-DE" dirty="0" err="1" smtClean="0"/>
              <a:t>features</a:t>
            </a:r>
            <a:r>
              <a:rPr lang="de-DE" dirty="0" smtClean="0"/>
              <a:t> (</a:t>
            </a: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anonymized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1" name="Textfeld 40"/>
          <p:cNvSpPr txBox="1"/>
          <p:nvPr/>
        </p:nvSpPr>
        <p:spPr>
          <a:xfrm rot="16200000">
            <a:off x="-833247" y="3352347"/>
            <a:ext cx="34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145,231 </a:t>
            </a:r>
            <a:r>
              <a:rPr lang="de-DE" dirty="0" err="1" smtClean="0"/>
              <a:t>obeservations</a:t>
            </a:r>
            <a:endParaRPr lang="en-US" dirty="0"/>
          </a:p>
        </p:txBody>
      </p:sp>
      <p:sp>
        <p:nvSpPr>
          <p:cNvPr id="18" name="Ellipse 17"/>
          <p:cNvSpPr/>
          <p:nvPr/>
        </p:nvSpPr>
        <p:spPr>
          <a:xfrm rot="5400000">
            <a:off x="6247453" y="3088229"/>
            <a:ext cx="3273830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Binary </a:t>
            </a:r>
            <a:r>
              <a:rPr lang="de-DE" dirty="0" err="1" smtClean="0"/>
              <a:t>target</a:t>
            </a:r>
            <a:endParaRPr lang="en-US" dirty="0"/>
          </a:p>
        </p:txBody>
      </p:sp>
      <p:sp>
        <p:nvSpPr>
          <p:cNvPr id="43" name="Ellipse 42"/>
          <p:cNvSpPr/>
          <p:nvPr/>
        </p:nvSpPr>
        <p:spPr>
          <a:xfrm>
            <a:off x="1551465" y="2312876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Numerics</a:t>
            </a:r>
            <a:endParaRPr lang="en-US" dirty="0"/>
          </a:p>
        </p:txBody>
      </p:sp>
      <p:sp>
        <p:nvSpPr>
          <p:cNvPr id="46" name="Ellipse 45"/>
          <p:cNvSpPr/>
          <p:nvPr/>
        </p:nvSpPr>
        <p:spPr>
          <a:xfrm>
            <a:off x="2327452" y="3348388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Factors</a:t>
            </a:r>
            <a:endParaRPr lang="en-US" dirty="0"/>
          </a:p>
        </p:txBody>
      </p:sp>
      <p:sp>
        <p:nvSpPr>
          <p:cNvPr id="48" name="Ellipse 47"/>
          <p:cNvSpPr/>
          <p:nvPr/>
        </p:nvSpPr>
        <p:spPr>
          <a:xfrm>
            <a:off x="3779912" y="2592214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Strings</a:t>
            </a:r>
            <a:endParaRPr lang="en-US" dirty="0"/>
          </a:p>
        </p:txBody>
      </p:sp>
      <p:sp>
        <p:nvSpPr>
          <p:cNvPr id="50" name="Ellipse 49"/>
          <p:cNvSpPr/>
          <p:nvPr/>
        </p:nvSpPr>
        <p:spPr>
          <a:xfrm>
            <a:off x="3455876" y="4278869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Dates</a:t>
            </a:r>
            <a:endParaRPr lang="en-US" dirty="0"/>
          </a:p>
        </p:txBody>
      </p:sp>
      <p:sp>
        <p:nvSpPr>
          <p:cNvPr id="52" name="Ellipse 51"/>
          <p:cNvSpPr/>
          <p:nvPr/>
        </p:nvSpPr>
        <p:spPr>
          <a:xfrm>
            <a:off x="4959485" y="3500918"/>
            <a:ext cx="1904411" cy="72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NAs</a:t>
            </a:r>
            <a:endParaRPr lang="en-US" dirty="0"/>
          </a:p>
        </p:txBody>
      </p:sp>
      <p:sp>
        <p:nvSpPr>
          <p:cNvPr id="53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5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57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The immense </a:t>
            </a:r>
            <a:r>
              <a:rPr lang="de-DE" sz="1400" dirty="0" err="1" smtClean="0"/>
              <a:t>size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dataset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variety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anonymized</a:t>
            </a:r>
            <a:r>
              <a:rPr lang="de-DE" sz="1400" dirty="0" smtClean="0"/>
              <a:t> </a:t>
            </a:r>
            <a:r>
              <a:rPr lang="de-DE" sz="1400" dirty="0" err="1" smtClean="0"/>
              <a:t>features</a:t>
            </a:r>
            <a:r>
              <a:rPr lang="de-DE" sz="1400" dirty="0" smtClean="0"/>
              <a:t> </a:t>
            </a:r>
            <a:r>
              <a:rPr lang="de-DE" sz="1400" dirty="0" err="1" smtClean="0"/>
              <a:t>makes</a:t>
            </a:r>
            <a:r>
              <a:rPr lang="de-DE" sz="1400" dirty="0" smtClean="0"/>
              <a:t> qualitative </a:t>
            </a:r>
            <a:r>
              <a:rPr lang="de-DE" sz="1400" dirty="0" err="1" smtClean="0"/>
              <a:t>analysis</a:t>
            </a:r>
            <a:r>
              <a:rPr lang="de-DE" sz="1400" dirty="0" smtClean="0"/>
              <a:t> </a:t>
            </a:r>
            <a:r>
              <a:rPr lang="de-DE" sz="1400" dirty="0" err="1" smtClean="0"/>
              <a:t>impossible</a:t>
            </a:r>
            <a:r>
              <a:rPr lang="de-DE" sz="1400" dirty="0" smtClean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42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Abgerundetes Rechteck 5"/>
          <p:cNvSpPr/>
          <p:nvPr/>
        </p:nvSpPr>
        <p:spPr>
          <a:xfrm>
            <a:off x="3059832" y="1892687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Abgerundetes Rechteck 6"/>
          <p:cNvSpPr/>
          <p:nvPr/>
        </p:nvSpPr>
        <p:spPr>
          <a:xfrm>
            <a:off x="4644008" y="190563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Abgerundetes Rechteck 7"/>
          <p:cNvSpPr/>
          <p:nvPr/>
        </p:nvSpPr>
        <p:spPr>
          <a:xfrm>
            <a:off x="3059832" y="347876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Abgerundetes Rechteck 8"/>
          <p:cNvSpPr/>
          <p:nvPr/>
        </p:nvSpPr>
        <p:spPr>
          <a:xfrm>
            <a:off x="4644008" y="347876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Ellipse 9"/>
          <p:cNvSpPr/>
          <p:nvPr/>
        </p:nvSpPr>
        <p:spPr>
          <a:xfrm>
            <a:off x="3923928" y="2750094"/>
            <a:ext cx="1296144" cy="12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US" sz="1400" b="1" baseline="30000" dirty="0">
              <a:solidFill>
                <a:schemeClr val="tx1"/>
              </a:solidFill>
            </a:endParaRPr>
          </a:p>
        </p:txBody>
      </p:sp>
      <p:cxnSp>
        <p:nvCxnSpPr>
          <p:cNvPr id="22" name="Gerader Verbinder 21"/>
          <p:cNvCxnSpPr>
            <a:stCxn id="6" idx="1"/>
          </p:cNvCxnSpPr>
          <p:nvPr/>
        </p:nvCxnSpPr>
        <p:spPr>
          <a:xfrm flipH="1" flipV="1">
            <a:off x="2591780" y="1905630"/>
            <a:ext cx="468052" cy="7070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377825" y="191857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 flipV="1">
            <a:off x="2609491" y="3667924"/>
            <a:ext cx="468052" cy="7070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366270" y="3684384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V="1">
            <a:off x="6093234" y="1930428"/>
            <a:ext cx="468000" cy="705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6570513" y="191857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6083847" y="3695508"/>
            <a:ext cx="468000" cy="705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561126" y="368365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8775" y="1606392"/>
            <a:ext cx="225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Data </a:t>
            </a:r>
            <a:r>
              <a:rPr lang="de-DE" sz="1400" b="1" dirty="0" err="1" smtClean="0"/>
              <a:t>cleaning</a:t>
            </a:r>
            <a:endParaRPr lang="en-US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366270" y="3368070"/>
            <a:ext cx="225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Algorithm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tuning</a:t>
            </a:r>
            <a:endParaRPr lang="en-US" sz="14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570512" y="1592796"/>
            <a:ext cx="22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 err="1" smtClean="0"/>
              <a:t>Stability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of</a:t>
            </a:r>
            <a:r>
              <a:rPr lang="de-DE" sz="1400" b="1" dirty="0" smtClean="0"/>
              <a:t> R</a:t>
            </a:r>
            <a:endParaRPr lang="en-US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6570512" y="3379194"/>
            <a:ext cx="22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 smtClean="0"/>
              <a:t>Performance</a:t>
            </a:r>
            <a:endParaRPr lang="en-US" sz="1400" b="1" dirty="0"/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7825" y="1930428"/>
            <a:ext cx="2239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Data cleaning can have a big impact; in our case it did not</a:t>
            </a:r>
            <a:endParaRPr lang="en-US" sz="1400" baseline="30000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Investing</a:t>
            </a:r>
            <a:r>
              <a:rPr lang="de-DE" sz="1400" dirty="0" smtClean="0"/>
              <a:t> </a:t>
            </a:r>
            <a:r>
              <a:rPr lang="de-DE" sz="1400" dirty="0" err="1" smtClean="0"/>
              <a:t>more</a:t>
            </a:r>
            <a:r>
              <a:rPr lang="de-DE" sz="1400" dirty="0" smtClean="0"/>
              <a:t> time in </a:t>
            </a:r>
            <a:r>
              <a:rPr lang="de-DE" sz="1400" dirty="0" err="1" smtClean="0"/>
              <a:t>tuning</a:t>
            </a:r>
            <a:r>
              <a:rPr lang="de-DE" sz="1400" dirty="0" smtClean="0"/>
              <a:t>/</a:t>
            </a:r>
            <a:r>
              <a:rPr lang="de-DE" sz="1400" dirty="0" err="1" smtClean="0"/>
              <a:t>attribute</a:t>
            </a:r>
            <a:r>
              <a:rPr lang="de-DE" sz="1400" dirty="0" smtClean="0"/>
              <a:t> </a:t>
            </a:r>
            <a:r>
              <a:rPr lang="de-DE" sz="1400" dirty="0" err="1" smtClean="0"/>
              <a:t>selection</a:t>
            </a:r>
            <a:r>
              <a:rPr lang="de-DE" sz="1400" dirty="0"/>
              <a:t> </a:t>
            </a:r>
            <a:r>
              <a:rPr lang="de-DE" sz="1400" dirty="0" err="1" smtClean="0"/>
              <a:t>better</a:t>
            </a:r>
            <a:endParaRPr lang="en-US" sz="14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374603" y="3735033"/>
            <a:ext cx="2239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Algorithm tuning needs thorough analysis and a big time budget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400" dirty="0" smtClean="0"/>
              <a:t>Start </a:t>
            </a:r>
            <a:r>
              <a:rPr lang="de-DE" sz="1400" dirty="0" err="1" smtClean="0"/>
              <a:t>early</a:t>
            </a:r>
            <a:r>
              <a:rPr lang="de-DE" sz="1400" dirty="0" smtClean="0"/>
              <a:t>!</a:t>
            </a:r>
            <a:endParaRPr lang="en-US" sz="1400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6659828" y="1930427"/>
            <a:ext cx="223916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 (R-Studio) crashes often when handling such big data blocks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400" dirty="0" smtClean="0"/>
              <a:t>Frequent </a:t>
            </a:r>
            <a:r>
              <a:rPr lang="de-DE" sz="1400" dirty="0" err="1" smtClean="0"/>
              <a:t>backups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required</a:t>
            </a:r>
            <a:endParaRPr lang="en-US" sz="1400" baseline="30000" dirty="0" smtClean="0"/>
          </a:p>
          <a:p>
            <a:pPr marL="285750" indent="-285750">
              <a:buFont typeface="Arial" charset="0"/>
              <a:buChar char="•"/>
            </a:pPr>
            <a:endParaRPr lang="en-US" sz="1400" baseline="300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56" y="3910492"/>
            <a:ext cx="767869" cy="76786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659828" y="3731693"/>
            <a:ext cx="22391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 lot of RAM and processing power are required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Having</a:t>
            </a:r>
            <a:r>
              <a:rPr lang="de-DE" sz="1400" dirty="0" smtClean="0"/>
              <a:t> multiple </a:t>
            </a:r>
            <a:r>
              <a:rPr lang="de-DE" sz="1400" dirty="0" err="1" smtClean="0"/>
              <a:t>work</a:t>
            </a:r>
            <a:r>
              <a:rPr lang="de-DE" sz="1400" dirty="0" smtClean="0"/>
              <a:t> </a:t>
            </a:r>
            <a:r>
              <a:rPr lang="de-DE" sz="1400" dirty="0" err="1" smtClean="0"/>
              <a:t>stations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cloud</a:t>
            </a:r>
            <a:r>
              <a:rPr lang="de-DE" sz="1400" dirty="0" smtClean="0"/>
              <a:t> </a:t>
            </a:r>
            <a:r>
              <a:rPr lang="de-DE" sz="1400" dirty="0" err="1" smtClean="0"/>
              <a:t>computing</a:t>
            </a:r>
            <a:r>
              <a:rPr lang="de-DE" sz="1400" dirty="0" smtClean="0"/>
              <a:t> </a:t>
            </a:r>
            <a:r>
              <a:rPr lang="de-DE" sz="1400" dirty="0" err="1" smtClean="0"/>
              <a:t>services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a </a:t>
            </a:r>
            <a:r>
              <a:rPr lang="de-DE" sz="1400" dirty="0" err="1" smtClean="0"/>
              <a:t>big</a:t>
            </a:r>
            <a:r>
              <a:rPr lang="de-DE" sz="1400" dirty="0" smtClean="0"/>
              <a:t> plus</a:t>
            </a:r>
            <a:endParaRPr lang="en-US" sz="14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lum bright="48000"/>
          </a:blip>
          <a:stretch>
            <a:fillRect/>
          </a:stretch>
        </p:blipFill>
        <p:spPr>
          <a:xfrm>
            <a:off x="5027056" y="2201020"/>
            <a:ext cx="785959" cy="72937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lum bright="47000"/>
          </a:blip>
          <a:stretch>
            <a:fillRect/>
          </a:stretch>
        </p:blipFill>
        <p:spPr>
          <a:xfrm>
            <a:off x="3376759" y="2162814"/>
            <a:ext cx="657821" cy="87053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lum bright="57000"/>
          </a:blip>
          <a:stretch>
            <a:fillRect/>
          </a:stretch>
        </p:blipFill>
        <p:spPr>
          <a:xfrm>
            <a:off x="3261691" y="3884606"/>
            <a:ext cx="806497" cy="8077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307" y="2945342"/>
            <a:ext cx="727733" cy="9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825" y="1520825"/>
            <a:ext cx="81186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Al-Jarrah, Omar Y., et al. "Efficient machine learning for big data: A review." </a:t>
            </a:r>
            <a:r>
              <a:rPr lang="en-US" sz="1400" i="1" dirty="0"/>
              <a:t>Big Data Research</a:t>
            </a:r>
            <a:r>
              <a:rPr lang="en-US" sz="1400" dirty="0"/>
              <a:t> 2.3 (2015): 87-93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Berral-García</a:t>
            </a:r>
            <a:r>
              <a:rPr lang="en-US" sz="1400" dirty="0"/>
              <a:t>, </a:t>
            </a:r>
            <a:r>
              <a:rPr lang="en-US" sz="1400" dirty="0" err="1"/>
              <a:t>Josep</a:t>
            </a:r>
            <a:r>
              <a:rPr lang="en-US" sz="1400" dirty="0"/>
              <a:t> </a:t>
            </a:r>
            <a:r>
              <a:rPr lang="en-US" sz="1400" dirty="0" err="1"/>
              <a:t>Lluis</a:t>
            </a:r>
            <a:r>
              <a:rPr lang="en-US" sz="1400" dirty="0"/>
              <a:t>. "A quick view on current techniques and machine learning algorithms for big data analytics." </a:t>
            </a:r>
            <a:r>
              <a:rPr lang="en-US" sz="1400" i="1" dirty="0"/>
              <a:t>Transparent Optical Networks (ICTON), 2016 18th International Conference on</a:t>
            </a:r>
            <a:r>
              <a:rPr lang="en-US" sz="1400" dirty="0"/>
              <a:t>. IEEE, 2016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Gupta, </a:t>
            </a:r>
            <a:r>
              <a:rPr lang="en-US" sz="1400" dirty="0" err="1"/>
              <a:t>Preeti</a:t>
            </a:r>
            <a:r>
              <a:rPr lang="en-US" sz="1400" dirty="0"/>
              <a:t>, </a:t>
            </a:r>
            <a:r>
              <a:rPr lang="en-US" sz="1400" dirty="0" err="1"/>
              <a:t>Arun</a:t>
            </a:r>
            <a:r>
              <a:rPr lang="en-US" sz="1400" dirty="0"/>
              <a:t> Sharma, and </a:t>
            </a:r>
            <a:r>
              <a:rPr lang="en-US" sz="1400" dirty="0" err="1"/>
              <a:t>Rajni</a:t>
            </a:r>
            <a:r>
              <a:rPr lang="en-US" sz="1400" dirty="0"/>
              <a:t> Jindal. "Scalable machine‐learning algorithms for big data analytics: a comprehensive review." </a:t>
            </a:r>
            <a:r>
              <a:rPr lang="en-US" sz="1400" i="1" dirty="0"/>
              <a:t>Wiley Interdisciplinary Reviews: Data Mining and Knowledge Discovery</a:t>
            </a:r>
            <a:r>
              <a:rPr lang="en-US" sz="1400" dirty="0"/>
              <a:t> 6.6 (2016): 194-214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Qiu</a:t>
            </a:r>
            <a:r>
              <a:rPr lang="en-US" sz="1400" dirty="0"/>
              <a:t>, </a:t>
            </a:r>
            <a:r>
              <a:rPr lang="en-US" sz="1400" dirty="0" err="1"/>
              <a:t>Junfei</a:t>
            </a:r>
            <a:r>
              <a:rPr lang="en-US" sz="1400" dirty="0"/>
              <a:t>, et al. "A survey of machine learning for big data processing." </a:t>
            </a:r>
            <a:r>
              <a:rPr lang="en-US" sz="1400" i="1" dirty="0"/>
              <a:t>EURASIP Journal on Advances in Signal Processing</a:t>
            </a:r>
            <a:r>
              <a:rPr lang="en-US" sz="1400" dirty="0"/>
              <a:t> 2016.1 (2016): 1-16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Richter, Aaron N., et al. "A Multi-Dimensional Comparison of Toolkits for Machine Learning with Big Data." </a:t>
            </a:r>
            <a:r>
              <a:rPr lang="en-US" sz="1400" i="1" dirty="0"/>
              <a:t>Information Reuse and Integration (IRI), 2015 IEEE International Conference on</a:t>
            </a:r>
            <a:r>
              <a:rPr lang="en-US" sz="1400" dirty="0"/>
              <a:t>. IEEE, 2015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Sharma, Seema, et al. "Machine learning techniques for data mining: A survey." </a:t>
            </a:r>
            <a:r>
              <a:rPr lang="en-US" sz="1400" i="1" dirty="0"/>
              <a:t>Computational Intelligence and Computing Research (ICCIC), 2013 IEEE International Conference on</a:t>
            </a:r>
            <a:r>
              <a:rPr lang="en-US" sz="1400" dirty="0"/>
              <a:t>. IEEE, 2013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Li</a:t>
            </a:r>
            <a:r>
              <a:rPr lang="en-US" sz="1400" dirty="0"/>
              <a:t>, Ping. "Robust </a:t>
            </a:r>
            <a:r>
              <a:rPr lang="en-US" sz="1400" dirty="0" err="1"/>
              <a:t>logitboost</a:t>
            </a:r>
            <a:r>
              <a:rPr lang="en-US" sz="1400" dirty="0"/>
              <a:t> and adaptive base class (</a:t>
            </a:r>
            <a:r>
              <a:rPr lang="en-US" sz="1400" dirty="0" err="1"/>
              <a:t>abc</a:t>
            </a:r>
            <a:r>
              <a:rPr lang="en-US" sz="1400" dirty="0"/>
              <a:t>) </a:t>
            </a:r>
            <a:r>
              <a:rPr lang="en-US" sz="1400" dirty="0" err="1"/>
              <a:t>logitboost</a:t>
            </a:r>
            <a:r>
              <a:rPr lang="en-US" sz="1400" dirty="0"/>
              <a:t>."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arXiv:1203.3491</a:t>
            </a:r>
            <a:r>
              <a:rPr lang="en-US" sz="1400" dirty="0"/>
              <a:t> (2012</a:t>
            </a:r>
            <a:r>
              <a:rPr lang="en-US" sz="14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Pete </a:t>
            </a:r>
            <a:r>
              <a:rPr lang="en-US" sz="1400" dirty="0"/>
              <a:t>Chapman, Julian Clinton, Randy Kerber, Thomas </a:t>
            </a:r>
            <a:r>
              <a:rPr lang="en-US" sz="1400" dirty="0" err="1"/>
              <a:t>Khabaza</a:t>
            </a:r>
            <a:r>
              <a:rPr lang="en-US" sz="1400" dirty="0"/>
              <a:t>, Thomas </a:t>
            </a:r>
            <a:r>
              <a:rPr lang="en-US" sz="1400" dirty="0" err="1"/>
              <a:t>Reinartz</a:t>
            </a:r>
            <a:r>
              <a:rPr lang="en-US" sz="1400" dirty="0"/>
              <a:t>, Colin Shearer, and </a:t>
            </a:r>
            <a:r>
              <a:rPr lang="en-US" sz="1400" dirty="0" err="1"/>
              <a:t>Rudiger</a:t>
            </a:r>
            <a:r>
              <a:rPr lang="en-US" sz="1400" dirty="0"/>
              <a:t> Wirth. CRISP-DM 1.0 Step-by-step data mining guide. Technical report, The CRISP-DM consortium, August 2000.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1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533"/>
            <a:ext cx="4257827" cy="42578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806320"/>
            <a:ext cx="4822419" cy="3857938"/>
          </a:xfrm>
        </p:spPr>
      </p:pic>
    </p:spTree>
    <p:extLst>
      <p:ext uri="{BB962C8B-B14F-4D97-AF65-F5344CB8AC3E}">
        <p14:creationId xmlns:p14="http://schemas.microsoft.com/office/powerpoint/2010/main" val="147364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775" y="1393031"/>
            <a:ext cx="8426450" cy="338554"/>
            <a:chOff x="358775" y="1609055"/>
            <a:chExt cx="3889189" cy="33855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58775" y="1609055"/>
              <a:ext cx="3889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Number of attributes per attribute type</a:t>
              </a:r>
              <a:endParaRPr lang="en-US" sz="16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Different attribute types must be handled separately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703924663"/>
              </p:ext>
            </p:extLst>
          </p:nvPr>
        </p:nvGraphicFramePr>
        <p:xfrm>
          <a:off x="377825" y="2132856"/>
          <a:ext cx="8353425" cy="3963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004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US states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w.r.t population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718" t="30541" r="936" b="27437"/>
          <a:stretch/>
        </p:blipFill>
        <p:spPr>
          <a:xfrm>
            <a:off x="449163" y="1844824"/>
            <a:ext cx="3708412" cy="162018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/>
          <a:srcRect l="3509" t="31395" r="1754" b="28151"/>
          <a:stretch/>
        </p:blipFill>
        <p:spPr>
          <a:xfrm>
            <a:off x="4896036" y="1865159"/>
            <a:ext cx="3708412" cy="157950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256" t="30229" r="1278" b="26709"/>
          <a:stretch/>
        </p:blipFill>
        <p:spPr>
          <a:xfrm>
            <a:off x="466810" y="4208738"/>
            <a:ext cx="3493122" cy="1582354"/>
          </a:xfrm>
          <a:prstGeom prst="rect">
            <a:avLst/>
          </a:prstGeom>
        </p:spPr>
      </p:pic>
      <p:grpSp>
        <p:nvGrpSpPr>
          <p:cNvPr id="19" name="Group 7"/>
          <p:cNvGrpSpPr/>
          <p:nvPr/>
        </p:nvGrpSpPr>
        <p:grpSpPr>
          <a:xfrm>
            <a:off x="358775" y="3707579"/>
            <a:ext cx="3889189" cy="307777"/>
            <a:chOff x="358775" y="1609055"/>
            <a:chExt cx="3889189" cy="307777"/>
          </a:xfrm>
        </p:grpSpPr>
        <p:cxnSp>
          <p:nvCxnSpPr>
            <p:cNvPr id="20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46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months (2/16 features)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 of months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months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728000"/>
            <a:ext cx="2520000" cy="252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3528000"/>
            <a:ext cx="2520000" cy="252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728000"/>
            <a:ext cx="2520000" cy="252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3528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8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Occurrences of days (2/16 features)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Target response rate of days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de-DE" dirty="0" smtClean="0"/>
              <a:t>Numbers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drastically</a:t>
            </a:r>
            <a:r>
              <a:rPr lang="de-DE" dirty="0" smtClean="0"/>
              <a:t> FOR different Days</a:t>
            </a:r>
            <a:endParaRPr lang="en-US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728000"/>
            <a:ext cx="2520000" cy="252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3528000"/>
            <a:ext cx="2520000" cy="25200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728000"/>
            <a:ext cx="2520000" cy="2520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3528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102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RCIS Presentation Template">
  <a:themeElements>
    <a:clrScheme name="Custom 1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FEFFFF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6E41BDB4-5402-44DA-B645-9072198570B8}" vid="{4CED2DA4-BDC7-4E26-85EE-A06D8C0126F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ERCIS_Template_Office2013</Template>
  <TotalTime>0</TotalTime>
  <Words>1934</Words>
  <Application>Microsoft Office PowerPoint</Application>
  <PresentationFormat>Bildschirmpräsentation (4:3)</PresentationFormat>
  <Paragraphs>387</Paragraphs>
  <Slides>53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Trebuchet MS</vt:lpstr>
      <vt:lpstr>Wingdings</vt:lpstr>
      <vt:lpstr>ERCIS Presentation Template</vt:lpstr>
      <vt:lpstr>think-cell Folie</vt:lpstr>
      <vt:lpstr>Springleaf marketing response</vt:lpstr>
      <vt:lpstr>We use an (adjusted) version of the crisp-DM framework for data mining</vt:lpstr>
      <vt:lpstr>We use an (adjusted) version of the crisp-DM framework for data mining</vt:lpstr>
      <vt:lpstr>Agenda</vt:lpstr>
      <vt:lpstr>The available train dataset is huge; and the test set is just as big</vt:lpstr>
      <vt:lpstr>Different attribute types must be handled separately</vt:lpstr>
      <vt:lpstr>Numbers vary drastically among us states</vt:lpstr>
      <vt:lpstr>Numbers vary drastically For different months</vt:lpstr>
      <vt:lpstr>Numbers vary drastically FOR different Days</vt:lpstr>
      <vt:lpstr>Numbers vary drastically FOR different Years</vt:lpstr>
      <vt:lpstr>Agenda</vt:lpstr>
      <vt:lpstr>PowerPoint-Präsentation</vt:lpstr>
      <vt:lpstr>Numerical/categ. values hard to differentiate via “elbow-criterion”</vt:lpstr>
      <vt:lpstr>Elbow criterion applied to variances of unique values more insightful?</vt:lpstr>
      <vt:lpstr>Reapplying this to the number of unique values reveals drastic elbow</vt:lpstr>
      <vt:lpstr>Number of unique values for strings differs greatly</vt:lpstr>
      <vt:lpstr>No Job description or city stands out in terms of total occurrences</vt:lpstr>
      <vt:lpstr>Some attributes with absolute pearson correlation of 1 discovered </vt:lpstr>
      <vt:lpstr>Similar picture for spearman rank correlations</vt:lpstr>
      <vt:lpstr>Agenda</vt:lpstr>
      <vt:lpstr>Number of Nas varies a lot per attribute and observation</vt:lpstr>
      <vt:lpstr>Completeness of observation highly impacts target variable</vt:lpstr>
      <vt:lpstr>“Missingness” structure of attributes matters for imputation</vt:lpstr>
      <vt:lpstr>“Missingness” structure of attributes matters for imputation</vt:lpstr>
      <vt:lpstr>“Missingness” structure of attributes matters for imputation</vt:lpstr>
      <vt:lpstr>“Missingness” structure of attributes matters for imputation</vt:lpstr>
      <vt:lpstr>Attributes for imputation should be correlated to each other</vt:lpstr>
      <vt:lpstr>MICE imputation fastest but does not run on the dataset</vt:lpstr>
      <vt:lpstr>Agenda</vt:lpstr>
      <vt:lpstr>regression still most used technique for big data analysis</vt:lpstr>
      <vt:lpstr>PowerPoint-Präsentation</vt:lpstr>
      <vt:lpstr>On Decision trees</vt:lpstr>
      <vt:lpstr>PowerPoint-Präsentation</vt:lpstr>
      <vt:lpstr>eXtreme gradient Boosting (xgboost)</vt:lpstr>
      <vt:lpstr>Agenda</vt:lpstr>
      <vt:lpstr>PowerPoint-Präsentation</vt:lpstr>
      <vt:lpstr>PowerPoint-Präsentation</vt:lpstr>
      <vt:lpstr>Tuning example xgboost</vt:lpstr>
      <vt:lpstr>PowerPoint-Präsentation</vt:lpstr>
      <vt:lpstr>PowerPoint-Präsentation</vt:lpstr>
      <vt:lpstr>PowerPoint-Präsentation</vt:lpstr>
      <vt:lpstr>Predictions are better the more attributes a subset has</vt:lpstr>
      <vt:lpstr>Tuned algorithms sample</vt:lpstr>
      <vt:lpstr>Tuned algorithms whole set</vt:lpstr>
      <vt:lpstr>Time consumption</vt:lpstr>
      <vt:lpstr>PCA reveals steep curve; however, no distinct elbow can be identified</vt:lpstr>
      <vt:lpstr>PCA shows a tradeoff between auc and runtime performance</vt:lpstr>
      <vt:lpstr>Dataset transformation have little impact on prediction quality</vt:lpstr>
      <vt:lpstr>A small set of attributes are very important; rest long tail</vt:lpstr>
      <vt:lpstr>Lessons learned</vt:lpstr>
      <vt:lpstr>PowerPoint-Präsentation</vt:lpstr>
      <vt:lpstr>References</vt:lpstr>
      <vt:lpstr>PowerPoint-Präsentation</vt:lpstr>
    </vt:vector>
  </TitlesOfParts>
  <Manager>armin.stein@ercis.uni-muenster.de</Manager>
  <Company>WI WWU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Metaheuristics</dc:title>
  <dc:creator>Marcus Cramer</dc:creator>
  <cp:lastModifiedBy>Marcus Cramer</cp:lastModifiedBy>
  <cp:revision>1341</cp:revision>
  <cp:lastPrinted>2012-03-27T13:30:40Z</cp:lastPrinted>
  <dcterms:created xsi:type="dcterms:W3CDTF">2014-04-02T10:21:58Z</dcterms:created>
  <dcterms:modified xsi:type="dcterms:W3CDTF">2017-01-10T14:08:35Z</dcterms:modified>
</cp:coreProperties>
</file>